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embeddedFontLst>
    <p:embeddedFont>
      <p:font typeface="Pretendard Black" panose="020B0600000101010101" charset="-127"/>
      <p:bold r:id="rId44"/>
    </p:embeddedFont>
    <p:embeddedFont>
      <p:font typeface="Pretendard Bold" panose="020B0600000101010101" charset="-127"/>
      <p:bold r:id="rId45"/>
    </p:embeddedFont>
    <p:embeddedFont>
      <p:font typeface="Pretendard ExtraBold" panose="020B0600000101010101" charset="-127"/>
      <p:bold r:id="rId46"/>
    </p:embeddedFont>
    <p:embeddedFont>
      <p:font typeface="Pretendard ExtraLight" panose="020B0600000101010101" charset="-127"/>
      <p:regular r:id="rId47"/>
    </p:embeddedFont>
    <p:embeddedFont>
      <p:font typeface="Pretendard Medium" panose="020B0600000101010101" charset="-127"/>
      <p:regular r:id="rId48"/>
      <p:bold r:id="rId49"/>
    </p:embeddedFont>
    <p:embeddedFont>
      <p:font typeface="Pretendard Regular" panose="020B0600000101010101" charset="-127"/>
      <p:regular r:id="rId50"/>
    </p:embeddedFont>
    <p:embeddedFont>
      <p:font typeface="Pretendard SemiBold" panose="020B0600000101010101" charset="-127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42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Beom Park" userId="ebba8c1d4001984e" providerId="LiveId" clId="{1E601E90-4517-483E-8991-279D983C9AC1}"/>
    <pc:docChg chg="modSld">
      <pc:chgData name="GiBeom Park" userId="ebba8c1d4001984e" providerId="LiveId" clId="{1E601E90-4517-483E-8991-279D983C9AC1}" dt="2025-04-27T12:25:04.993" v="0" actId="20577"/>
      <pc:docMkLst>
        <pc:docMk/>
      </pc:docMkLst>
      <pc:sldChg chg="modSp mod">
        <pc:chgData name="GiBeom Park" userId="ebba8c1d4001984e" providerId="LiveId" clId="{1E601E90-4517-483E-8991-279D983C9AC1}" dt="2025-04-27T12:25:04.993" v="0" actId="20577"/>
        <pc:sldMkLst>
          <pc:docMk/>
          <pc:sldMk cId="0" sldId="297"/>
        </pc:sldMkLst>
        <pc:spChg chg="mod">
          <ac:chgData name="GiBeom Park" userId="ebba8c1d4001984e" providerId="LiveId" clId="{1E601E90-4517-483E-8991-279D983C9AC1}" dt="2025-04-27T12:25:04.993" v="0" actId="20577"/>
          <ac:spMkLst>
            <pc:docMk/>
            <pc:sldMk cId="0" sldId="297"/>
            <ac:spMk id="1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0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2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3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6.png"/><Relationship Id="rId7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8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91.png"/><Relationship Id="rId4" Type="http://schemas.openxmlformats.org/officeDocument/2006/relationships/image" Target="../media/image82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5.png"/><Relationship Id="rId7" Type="http://schemas.openxmlformats.org/officeDocument/2006/relationships/image" Target="../media/image9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5.png"/><Relationship Id="rId7" Type="http://schemas.openxmlformats.org/officeDocument/2006/relationships/image" Target="../media/image9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83.png"/><Relationship Id="rId10" Type="http://schemas.openxmlformats.org/officeDocument/2006/relationships/image" Target="../media/image99.png"/><Relationship Id="rId4" Type="http://schemas.openxmlformats.org/officeDocument/2006/relationships/image" Target="../media/image82.png"/><Relationship Id="rId9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5.png"/><Relationship Id="rId7" Type="http://schemas.openxmlformats.org/officeDocument/2006/relationships/image" Target="../media/image1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5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6.png"/><Relationship Id="rId10" Type="http://schemas.openxmlformats.org/officeDocument/2006/relationships/image" Target="../media/image122.png"/><Relationship Id="rId4" Type="http://schemas.openxmlformats.org/officeDocument/2006/relationships/image" Target="../media/image115.png"/><Relationship Id="rId9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75.png"/><Relationship Id="rId7" Type="http://schemas.openxmlformats.org/officeDocument/2006/relationships/image" Target="../media/image1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75.png"/><Relationship Id="rId7" Type="http://schemas.openxmlformats.org/officeDocument/2006/relationships/image" Target="../media/image1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75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2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0.png"/><Relationship Id="rId15" Type="http://schemas.openxmlformats.org/officeDocument/2006/relationships/image" Target="../media/image143.png"/><Relationship Id="rId10" Type="http://schemas.openxmlformats.org/officeDocument/2006/relationships/image" Target="../media/image139.png"/><Relationship Id="rId4" Type="http://schemas.openxmlformats.org/officeDocument/2006/relationships/image" Target="../media/image129.png"/><Relationship Id="rId9" Type="http://schemas.openxmlformats.org/officeDocument/2006/relationships/image" Target="../media/image138.png"/><Relationship Id="rId1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9.png"/><Relationship Id="rId18" Type="http://schemas.openxmlformats.org/officeDocument/2006/relationships/image" Target="../media/image153.png"/><Relationship Id="rId3" Type="http://schemas.openxmlformats.org/officeDocument/2006/relationships/image" Target="../media/image12.png"/><Relationship Id="rId21" Type="http://schemas.openxmlformats.org/officeDocument/2006/relationships/image" Target="../media/image156.png"/><Relationship Id="rId7" Type="http://schemas.openxmlformats.org/officeDocument/2006/relationships/image" Target="../media/image137.png"/><Relationship Id="rId12" Type="http://schemas.openxmlformats.org/officeDocument/2006/relationships/image" Target="../media/image148.png"/><Relationship Id="rId17" Type="http://schemas.openxmlformats.org/officeDocument/2006/relationships/image" Target="../media/image140.png"/><Relationship Id="rId2" Type="http://schemas.openxmlformats.org/officeDocument/2006/relationships/image" Target="../media/image145.png"/><Relationship Id="rId16" Type="http://schemas.openxmlformats.org/officeDocument/2006/relationships/image" Target="../media/image152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47.png"/><Relationship Id="rId5" Type="http://schemas.openxmlformats.org/officeDocument/2006/relationships/image" Target="../media/image129.png"/><Relationship Id="rId15" Type="http://schemas.openxmlformats.org/officeDocument/2006/relationships/image" Target="../media/image151.png"/><Relationship Id="rId10" Type="http://schemas.openxmlformats.org/officeDocument/2006/relationships/image" Target="../media/image141.png"/><Relationship Id="rId19" Type="http://schemas.openxmlformats.org/officeDocument/2006/relationships/image" Target="../media/image154.png"/><Relationship Id="rId4" Type="http://schemas.openxmlformats.org/officeDocument/2006/relationships/image" Target="../media/image75.png"/><Relationship Id="rId9" Type="http://schemas.openxmlformats.org/officeDocument/2006/relationships/image" Target="../media/image139.png"/><Relationship Id="rId14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5.png"/><Relationship Id="rId18" Type="http://schemas.openxmlformats.org/officeDocument/2006/relationships/image" Target="../media/image168.png"/><Relationship Id="rId3" Type="http://schemas.openxmlformats.org/officeDocument/2006/relationships/image" Target="../media/image158.png"/><Relationship Id="rId21" Type="http://schemas.openxmlformats.org/officeDocument/2006/relationships/image" Target="../media/image171.png"/><Relationship Id="rId7" Type="http://schemas.openxmlformats.org/officeDocument/2006/relationships/image" Target="../media/image161.png"/><Relationship Id="rId12" Type="http://schemas.openxmlformats.org/officeDocument/2006/relationships/image" Target="../media/image132.png"/><Relationship Id="rId17" Type="http://schemas.openxmlformats.org/officeDocument/2006/relationships/image" Target="../media/image139.png"/><Relationship Id="rId2" Type="http://schemas.openxmlformats.org/officeDocument/2006/relationships/image" Target="../media/image157.png"/><Relationship Id="rId16" Type="http://schemas.openxmlformats.org/officeDocument/2006/relationships/image" Target="../media/image167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4.png"/><Relationship Id="rId5" Type="http://schemas.openxmlformats.org/officeDocument/2006/relationships/image" Target="../media/image12.png"/><Relationship Id="rId15" Type="http://schemas.openxmlformats.org/officeDocument/2006/relationships/image" Target="../media/image154.png"/><Relationship Id="rId10" Type="http://schemas.openxmlformats.org/officeDocument/2006/relationships/image" Target="../media/image163.png"/><Relationship Id="rId19" Type="http://schemas.openxmlformats.org/officeDocument/2006/relationships/image" Target="../media/image169.png"/><Relationship Id="rId4" Type="http://schemas.openxmlformats.org/officeDocument/2006/relationships/image" Target="../media/image159.png"/><Relationship Id="rId9" Type="http://schemas.openxmlformats.org/officeDocument/2006/relationships/image" Target="../media/image120.png"/><Relationship Id="rId14" Type="http://schemas.openxmlformats.org/officeDocument/2006/relationships/image" Target="../media/image166.png"/><Relationship Id="rId22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0.png"/><Relationship Id="rId7" Type="http://schemas.openxmlformats.org/officeDocument/2006/relationships/image" Target="../media/image1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75.png"/><Relationship Id="rId4" Type="http://schemas.openxmlformats.org/officeDocument/2006/relationships/image" Target="../media/image178.png"/><Relationship Id="rId9" Type="http://schemas.openxmlformats.org/officeDocument/2006/relationships/image" Target="../media/image18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4.png"/><Relationship Id="rId7" Type="http://schemas.openxmlformats.org/officeDocument/2006/relationships/image" Target="../media/image18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75.png"/><Relationship Id="rId4" Type="http://schemas.openxmlformats.org/officeDocument/2006/relationships/image" Target="../media/image12.png"/><Relationship Id="rId9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75.png"/><Relationship Id="rId7" Type="http://schemas.openxmlformats.org/officeDocument/2006/relationships/image" Target="../media/image189.png"/><Relationship Id="rId12" Type="http://schemas.openxmlformats.org/officeDocument/2006/relationships/image" Target="../media/image18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93.png"/><Relationship Id="rId5" Type="http://schemas.openxmlformats.org/officeDocument/2006/relationships/image" Target="../media/image188.png"/><Relationship Id="rId10" Type="http://schemas.openxmlformats.org/officeDocument/2006/relationships/image" Target="../media/image192.png"/><Relationship Id="rId4" Type="http://schemas.openxmlformats.org/officeDocument/2006/relationships/image" Target="../media/image187.png"/><Relationship Id="rId9" Type="http://schemas.openxmlformats.org/officeDocument/2006/relationships/image" Target="../media/image1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8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8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70.png"/><Relationship Id="rId7" Type="http://schemas.openxmlformats.org/officeDocument/2006/relationships/image" Target="../media/image2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0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70.png"/><Relationship Id="rId7" Type="http://schemas.openxmlformats.org/officeDocument/2006/relationships/image" Target="../media/image2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3784600" y="-3238500"/>
            <a:ext cx="13512800" cy="1351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858500" y="4051300"/>
            <a:ext cx="9740900" cy="974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 rot="3420000">
            <a:off x="-1816100" y="1752600"/>
            <a:ext cx="5092700" cy="523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-8520000">
            <a:off x="14325600" y="-965200"/>
            <a:ext cx="3632200" cy="363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400" y="2857500"/>
            <a:ext cx="87122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700" y="6642100"/>
            <a:ext cx="87122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3120000">
            <a:off x="736600" y="8674100"/>
            <a:ext cx="2425700" cy="2425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78300" y="2959100"/>
            <a:ext cx="96647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sz="4800" b="0" i="0" u="none" strike="noStrike" spc="-300">
                <a:solidFill>
                  <a:srgbClr val="FFFFFF"/>
                </a:solidFill>
                <a:ea typeface="Pretendard ExtraLight"/>
              </a:rPr>
              <a:t>사회초년생을</a:t>
            </a:r>
            <a:r>
              <a:rPr lang="en-US" sz="4800" b="0" i="0" u="none" strike="noStrike" spc="-300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4800" b="0" i="0" u="none" strike="noStrike" spc="-300">
                <a:solidFill>
                  <a:srgbClr val="FFFFFF"/>
                </a:solidFill>
                <a:ea typeface="Pretendard ExtraLight"/>
              </a:rPr>
              <a:t>위한</a:t>
            </a:r>
          </a:p>
          <a:p>
            <a:pPr lvl="0" algn="ctr">
              <a:lnSpc>
                <a:spcPct val="86320"/>
              </a:lnSpc>
            </a:pPr>
            <a:r>
              <a:rPr lang="ko-KR" sz="4800" b="0" i="0" u="none" strike="noStrike" spc="-300">
                <a:solidFill>
                  <a:srgbClr val="FFFFFF"/>
                </a:solidFill>
                <a:ea typeface="Pretendard Medium"/>
              </a:rPr>
              <a:t>주택</a:t>
            </a:r>
            <a:r>
              <a:rPr lang="en-US" sz="4800" b="0" i="0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800" b="0" i="0" u="none" strike="noStrike" spc="-300">
                <a:solidFill>
                  <a:srgbClr val="FFFFFF"/>
                </a:solidFill>
                <a:ea typeface="Pretendard Medium"/>
              </a:rPr>
              <a:t>청약</a:t>
            </a:r>
            <a:r>
              <a:rPr lang="en-US" sz="4800" b="0" i="0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800" b="0" i="0" u="none" strike="noStrike" spc="-300">
                <a:solidFill>
                  <a:srgbClr val="FFFFFF"/>
                </a:solidFill>
                <a:ea typeface="Pretendard Medium"/>
              </a:rPr>
              <a:t>가상</a:t>
            </a:r>
            <a:r>
              <a:rPr lang="en-US" sz="4800" b="0" i="0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800" b="0" i="0" u="none" strike="noStrike" spc="-300">
                <a:solidFill>
                  <a:srgbClr val="FFFFFF"/>
                </a:solidFill>
                <a:ea typeface="Pretendard Medium"/>
              </a:rPr>
              <a:t>상담</a:t>
            </a:r>
            <a:r>
              <a:rPr lang="en-US" sz="4800" b="0" i="0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800" b="0" i="0" u="none" strike="noStrike" spc="-300">
                <a:solidFill>
                  <a:srgbClr val="FFFFFF"/>
                </a:solidFill>
                <a:ea typeface="Pretendard Medium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94400" y="6769100"/>
            <a:ext cx="6299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Team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청약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알려드림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83830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Medium"/>
              </a:rPr>
              <a:t>유상범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Medium"/>
              </a:rPr>
              <a:t>강이삭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Medium"/>
              </a:rPr>
              <a:t>강진모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Medium"/>
              </a:rPr>
              <a:t>박기범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Medium"/>
              </a:rPr>
              <a:t>유다은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99300" y="2159000"/>
            <a:ext cx="407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LG U+ Why Not SW Camp 2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기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4775200"/>
            <a:ext cx="1727200" cy="1447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753100" y="4838700"/>
            <a:ext cx="826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ko-KR" sz="7200" b="0" i="0" u="none" strike="noStrike" spc="-500">
                <a:solidFill>
                  <a:srgbClr val="FFFFFF"/>
                </a:solidFill>
                <a:ea typeface="Pretendard Bold"/>
              </a:rPr>
              <a:t>청약이</a:t>
            </a:r>
            <a:r>
              <a:rPr lang="en-US" sz="7200" b="0" i="0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7200" b="0" i="0" u="none" strike="noStrike" spc="-500">
                <a:solidFill>
                  <a:srgbClr val="FFFFFF"/>
                </a:solidFill>
                <a:ea typeface="Pretendard Bold"/>
              </a:rPr>
              <a:t>최종</a:t>
            </a:r>
            <a:r>
              <a:rPr lang="en-US" sz="7200" b="0" i="0" u="none" strike="noStrike" spc="-5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7200" b="0" i="0" u="none" strike="noStrike" spc="-500">
                <a:solidFill>
                  <a:srgbClr val="FFFFFF"/>
                </a:solidFill>
                <a:ea typeface="Pretendard Bold"/>
              </a:rPr>
              <a:t>보고서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7899400"/>
            <a:ext cx="21463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3683000"/>
            <a:ext cx="2984500" cy="386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0800" y="6388100"/>
            <a:ext cx="3124200" cy="3924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8900" y="4991100"/>
            <a:ext cx="2654300" cy="121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5600" y="4991100"/>
            <a:ext cx="11557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85900" y="4991100"/>
            <a:ext cx="1333500" cy="128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00" y="4610100"/>
            <a:ext cx="22987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3600" y="2921000"/>
            <a:ext cx="1397000" cy="116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0600" y="3048000"/>
            <a:ext cx="5676900" cy="965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927600" y="4406900"/>
            <a:ext cx="326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서비스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도입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가능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플랫폼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가상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상담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서비스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Black"/>
              </a:rPr>
              <a:t>청약이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6200" y="4978400"/>
            <a:ext cx="6286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청약과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연관성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곳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타겟층이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사용하는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통장과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연관된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업무가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곳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40400" y="7772400"/>
            <a:ext cx="9410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은행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어플의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챗봇에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부가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더할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마이데이터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연동한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늘리는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효과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DB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확보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고객의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낯설지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않고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평소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사용하던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친숙한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플랫폼에서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40400" y="7112000"/>
            <a:ext cx="4470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청약이의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무궁무진한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가능성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02200" y="1828800"/>
            <a:ext cx="10261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분양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알리미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맞춤분양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줍줍분양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한국부동산원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청약홈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어플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존재하지만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모두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정보의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나열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형태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91300" y="3263900"/>
            <a:ext cx="5524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800" b="0" i="0" u="none" strike="noStrike" spc="-200">
                <a:solidFill>
                  <a:srgbClr val="FFFFFF"/>
                </a:solidFill>
                <a:ea typeface="Pretendard Bold"/>
              </a:rPr>
              <a:t>제가</a:t>
            </a:r>
            <a:r>
              <a:rPr lang="en-US" sz="28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Pretendard Bold"/>
              </a:rPr>
              <a:t>친절히</a:t>
            </a:r>
            <a:r>
              <a:rPr lang="en-US" sz="28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Pretendard Bold"/>
              </a:rPr>
              <a:t>상담하며</a:t>
            </a:r>
            <a:r>
              <a:rPr lang="en-US" sz="28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Pretendard Bold"/>
              </a:rPr>
              <a:t>도와드릴게요</a:t>
            </a:r>
            <a:r>
              <a:rPr lang="en-US" sz="2800" b="0" i="0" u="none" strike="noStrike" spc="-200">
                <a:solidFill>
                  <a:srgbClr val="FFFFFF"/>
                </a:solidFill>
                <a:latin typeface="Pretendard Bold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388100"/>
            <a:ext cx="3124200" cy="3924300"/>
          </a:xfrm>
          <a:prstGeom prst="rect">
            <a:avLst/>
          </a:prstGeom>
          <a:effectLst>
            <a:outerShdw blurRad="182923" dist="337059" dir="11100000">
              <a:srgbClr val="000000">
                <a:alpha val="14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56200" y="5702300"/>
            <a:ext cx="6769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1727200"/>
            <a:ext cx="134366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2806700"/>
            <a:ext cx="2451100" cy="224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838700" y="5448300"/>
            <a:ext cx="3683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청약의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AtoZ</a:t>
            </a:r>
          </a:p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기본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정보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6616700"/>
            <a:ext cx="41021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청약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기초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지식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제공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이전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청약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경쟁률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안내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93200" y="6527800"/>
            <a:ext cx="32639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맞춤형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청약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전략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제공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신청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가능한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모집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공고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순위가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높은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신청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유형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93200" y="5448300"/>
            <a:ext cx="2514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셀프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청약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진단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00" y="3162300"/>
            <a:ext cx="1803400" cy="179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2794000"/>
            <a:ext cx="2349500" cy="234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21800" y="5702300"/>
            <a:ext cx="67691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208000" y="5448300"/>
            <a:ext cx="4114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실시간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청약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lack"/>
              </a:rPr>
              <a:t>정보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0" y="6616700"/>
            <a:ext cx="36322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현재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진행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중인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모집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공고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실시간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확인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청약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최신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뉴스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안내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청약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캘린더로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예정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공고</a:t>
            </a:r>
            <a:r>
              <a:rPr lang="en-US" sz="25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Medium"/>
              </a:rPr>
              <a:t>확인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Black"/>
              </a:rPr>
              <a:t>청약이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Black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주요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기능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064500" y="2146300"/>
            <a:ext cx="977900" cy="553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7200" y="571500"/>
            <a:ext cx="355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87900" y="2743200"/>
            <a:ext cx="10350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증강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(RAG)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모델이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입력에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응답을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생성하기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전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외부의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64B1D2"/>
                </a:solidFill>
                <a:ea typeface="Pretendard Bold"/>
              </a:rPr>
              <a:t>신뢰</a:t>
            </a:r>
            <a:r>
              <a:rPr lang="en-US" sz="26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64B1D2"/>
                </a:solidFill>
                <a:ea typeface="Pretendard Bold"/>
              </a:rPr>
              <a:t>가능한</a:t>
            </a:r>
            <a:r>
              <a:rPr lang="en-US" sz="26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64B1D2"/>
                </a:solidFill>
                <a:ea typeface="Pretendard Bold"/>
              </a:rPr>
              <a:t>데이터를</a:t>
            </a:r>
            <a:r>
              <a:rPr lang="en-US" sz="26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64B1D2"/>
                </a:solidFill>
                <a:ea typeface="Pretendard Bold"/>
              </a:rPr>
              <a:t>참조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하도록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프로세스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87900" y="20193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Retrieval-Augmented Generation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5194300"/>
            <a:ext cx="23876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864100" y="5410200"/>
            <a:ext cx="1778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Regular"/>
              </a:rPr>
              <a:t>질문</a:t>
            </a:r>
          </a:p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FFFFFF"/>
                </a:solidFill>
                <a:latin typeface="Pretendard Regular"/>
              </a:rPr>
              <a:t>(Query)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4889500"/>
            <a:ext cx="1790700" cy="179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800" y="5105400"/>
            <a:ext cx="1828800" cy="153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0" y="5575300"/>
            <a:ext cx="6731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700" y="5575300"/>
            <a:ext cx="6731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9600" y="5245100"/>
            <a:ext cx="1231900" cy="121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1700" y="5575300"/>
            <a:ext cx="6731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24800" y="4178300"/>
            <a:ext cx="1778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64B1D2"/>
                </a:solidFill>
                <a:highlight>
                  <a:srgbClr val="FFFFFF"/>
                </a:highlight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64B1D2"/>
                </a:solidFill>
                <a:highlight>
                  <a:srgbClr val="FFFFFF"/>
                </a:highlight>
                <a:ea typeface="Pretendard Regular"/>
              </a:rPr>
              <a:t>검색기</a:t>
            </a:r>
            <a:r>
              <a:rPr lang="en-US" sz="2600" b="0" i="0" u="none" strike="noStrike" spc="-200">
                <a:solidFill>
                  <a:srgbClr val="64B1D2"/>
                </a:solidFill>
                <a:highlight>
                  <a:srgbClr val="FFFFFF"/>
                </a:highlight>
                <a:latin typeface="Pretendard Regular"/>
              </a:rPr>
              <a:t> </a:t>
            </a:r>
          </a:p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64B1D2"/>
                </a:solidFill>
                <a:highlight>
                  <a:srgbClr val="FFFFFF"/>
                </a:highlight>
                <a:latin typeface="Pretendard Regular"/>
              </a:rPr>
              <a:t>(Retriever)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4000" y="4673600"/>
            <a:ext cx="1778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64B1D2"/>
                </a:solidFill>
                <a:highlight>
                  <a:srgbClr val="FFFFFF"/>
                </a:highlight>
                <a:latin typeface="Pretendard Regular"/>
              </a:rPr>
              <a:t>Prompt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30200" y="4711700"/>
            <a:ext cx="1778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64B1D2"/>
                </a:solidFill>
                <a:latin typeface="Pretendard Regular"/>
              </a:rPr>
              <a:t>LLM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700" y="5194300"/>
            <a:ext cx="2387600" cy="143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3700" y="5207000"/>
            <a:ext cx="1714500" cy="146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68500" y="5575300"/>
            <a:ext cx="6731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6388100"/>
            <a:ext cx="3124200" cy="3924300"/>
          </a:xfrm>
          <a:prstGeom prst="rect">
            <a:avLst/>
          </a:prstGeom>
          <a:effectLst>
            <a:outerShdw blurRad="182923" dist="337059" dir="11100000">
              <a:srgbClr val="000000">
                <a:alpha val="14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74900" y="7315200"/>
            <a:ext cx="2590800" cy="2387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5811500" y="5410200"/>
            <a:ext cx="1778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Regular"/>
              </a:rPr>
              <a:t>대답</a:t>
            </a:r>
          </a:p>
          <a:p>
            <a:pPr lvl="0" algn="ctr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FFFFFF"/>
                </a:solidFill>
                <a:latin typeface="Pretendard Regular"/>
              </a:rPr>
              <a:t>(Answer)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13300" y="7556500"/>
            <a:ext cx="108585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모델에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질문을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질문과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분야의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검색기에서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찾아봄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검색기에서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찾은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모델에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전달함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모델은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전달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받은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참고하여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응답을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생성함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87900" y="6934200"/>
            <a:ext cx="502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응답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생성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과정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49500" y="7734300"/>
            <a:ext cx="26289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실제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데이터와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다른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응답을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생성하는</a:t>
            </a:r>
          </a:p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환각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현상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ea typeface="Pretendard Bold"/>
              </a:rPr>
              <a:t>감소</a:t>
            </a:r>
            <a:r>
              <a:rPr lang="en-US" sz="2600" b="0" i="0" u="none" strike="noStrike" spc="-200">
                <a:solidFill>
                  <a:srgbClr val="FFFFFF"/>
                </a:solidFill>
                <a:latin typeface="Pretendard Bold"/>
              </a:rPr>
              <a:t>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청약이의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정보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제공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절차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Black"/>
              </a:rPr>
              <a:t> 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Bold"/>
              </a:rPr>
              <a:t>RAG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78400" y="2743200"/>
            <a:ext cx="11074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금융권은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24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년부터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전사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업무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효율화와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보안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강화를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임직원용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RAG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중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통계청은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생성형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AI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RAG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더한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'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팩트체크가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'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챗봇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24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하반기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출시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8400" y="20193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RAG,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금융권을</a:t>
            </a: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포함한</a:t>
            </a: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모든</a:t>
            </a: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업계가</a:t>
            </a: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주목</a:t>
            </a:r>
            <a:r>
              <a:rPr lang="en-US" sz="3000" b="0" i="0" u="none" strike="noStrike" dirty="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64B1D2"/>
                </a:solidFill>
                <a:ea typeface="Pretendard Bold"/>
              </a:rPr>
              <a:t>중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0600" y="8407400"/>
            <a:ext cx="1070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최신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청약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정보를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정확하게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이용자에게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친근하게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제공하기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위해</a:t>
            </a:r>
            <a:r>
              <a:rPr lang="en-US" sz="30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000000"/>
                </a:solidFill>
                <a:ea typeface="Pretendard Bold"/>
              </a:rPr>
              <a:t>사용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388100"/>
            <a:ext cx="3124200" cy="3924300"/>
          </a:xfrm>
          <a:prstGeom prst="rect">
            <a:avLst/>
          </a:prstGeom>
          <a:effectLst>
            <a:outerShdw blurRad="182923" dist="337059" dir="11100000">
              <a:srgbClr val="000000">
                <a:alpha val="14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3886200"/>
            <a:ext cx="2794000" cy="97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400" y="5181600"/>
            <a:ext cx="30988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800" y="3873500"/>
            <a:ext cx="34925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1700" y="4381500"/>
            <a:ext cx="32639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600" y="5118100"/>
            <a:ext cx="3136900" cy="889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800600" y="6794500"/>
            <a:ext cx="117602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LLM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환각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현상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(Hallucination)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보안에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우려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모델을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Fine-tuning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최신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계속해서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학습시켜야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된다는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부담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→ LLM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장점인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효율성과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페르소나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설정을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활용하고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RAG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정확하게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청약이의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정보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제공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절차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Black"/>
              </a:rPr>
              <a:t> 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Bold"/>
              </a:rPr>
              <a:t>RAG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slidesz/AGV_vUezAillJHR_WgWHcazHuFbUWfTEa4VVk5PU2MQ4iETle_tfy4dWaTEGtj3Eg1USvHHuxPe2EuI0-kduz9lnHcPeBBqcxLRzWh5BDWrZO4zp61QuAHKTpFNB-g2YErY1MNDmdRm8FY8BfAHhLmx0Ww=s2048?key=gKFsd7NVYMa1TBCVkEj7A_J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-26068"/>
            <a:ext cx="15087600" cy="10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1028700"/>
            <a:ext cx="4826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WBS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88100"/>
            <a:ext cx="3124200" cy="3924300"/>
          </a:xfrm>
          <a:prstGeom prst="rect">
            <a:avLst/>
          </a:prstGeom>
          <a:effectLst>
            <a:outerShdw blurRad="182923" dist="337059" dir="11100000">
              <a:srgbClr val="000000">
                <a:alpha val="14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slidesz/AGV_vUceLLM1tQ0vSvwPWNB-CwsYlFXPorFgP9EQqXla9usvEOZy1L6pMJop0-WuBQC0d4EzcJ1zr5WuIQ9jk8WglO1QMs2aJj034x0_wioQm5aj6G2DeyeWY_An5nEC0EM4I3EOMP0NF9wgqH1Q39BX77A=s2048?key=gKFsd7NVYMa1TBCVkEj7A_J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68" y="190500"/>
            <a:ext cx="14748848" cy="1042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1028700"/>
            <a:ext cx="4826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WBS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388100"/>
            <a:ext cx="3124200" cy="3924300"/>
          </a:xfrm>
          <a:prstGeom prst="rect">
            <a:avLst/>
          </a:prstGeom>
          <a:effectLst>
            <a:outerShdw blurRad="182923" dist="337059" dir="11100000">
              <a:srgbClr val="000000">
                <a:alpha val="14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5600700" y="-2120900"/>
            <a:ext cx="11925300" cy="1548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9296400" y="9817100"/>
            <a:ext cx="2857500" cy="50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2082800"/>
            <a:ext cx="10680700" cy="801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3822700" y="9385300"/>
            <a:ext cx="137668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7400" y="6819900"/>
            <a:ext cx="3810000" cy="346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6731000"/>
            <a:ext cx="3238500" cy="3454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24400" y="1384300"/>
            <a:ext cx="4533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 dirty="0">
                <a:solidFill>
                  <a:srgbClr val="FFFFFF">
                    <a:alpha val="43137"/>
                  </a:srgbClr>
                </a:solidFill>
                <a:latin typeface="Pretendard Medium"/>
              </a:rPr>
              <a:t>Simulation Video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64B1D2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64B1D2"/>
                </a:solidFill>
                <a:ea typeface="Pretendard Black"/>
              </a:rPr>
              <a:t>시연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 dirty="0">
                <a:solidFill>
                  <a:srgbClr val="FFFFFF"/>
                </a:solidFill>
                <a:ea typeface="Pretendard Black"/>
              </a:rPr>
              <a:t>청약이</a:t>
            </a:r>
            <a:r>
              <a:rPr lang="en-US" sz="5000" b="0" i="0" u="none" strike="noStrike" spc="-3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300" dirty="0">
                <a:solidFill>
                  <a:srgbClr val="FFFFFF"/>
                </a:solidFill>
                <a:ea typeface="Pretendard Medium"/>
              </a:rPr>
              <a:t>시연</a:t>
            </a:r>
            <a:r>
              <a:rPr lang="en-US" sz="5000" b="0" i="0" u="none" strike="noStrike" spc="-3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0" i="0" u="none" strike="noStrike" spc="-300" dirty="0">
                <a:solidFill>
                  <a:srgbClr val="FFFFFF"/>
                </a:solidFill>
                <a:ea typeface="Pretendard Medium"/>
              </a:rPr>
              <a:t>영상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5911850" y="47371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dirty="0">
                <a:solidFill>
                  <a:srgbClr val="64B1D2"/>
                </a:solidFill>
                <a:latin typeface="Pretendard Bold"/>
              </a:rPr>
              <a:t>https://youtu.be/OAUoDOPkaYs</a:t>
            </a:r>
            <a:endParaRPr lang="ko-KR" sz="4400" b="0" i="0" u="none" strike="noStrike" dirty="0">
              <a:solidFill>
                <a:srgbClr val="64B1D2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723900" y="5143500"/>
            <a:ext cx="5613400" cy="556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2100" y="3543300"/>
            <a:ext cx="15608300" cy="2400300"/>
          </a:xfrm>
          <a:prstGeom prst="rect">
            <a:avLst/>
          </a:prstGeom>
          <a:effectLst>
            <a:outerShdw blurRad="172139" dir="2700000">
              <a:srgbClr val="64B1D2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6515100"/>
            <a:ext cx="15608300" cy="2400300"/>
          </a:xfrm>
          <a:prstGeom prst="rect">
            <a:avLst/>
          </a:prstGeom>
          <a:effectLst>
            <a:outerShdw blurRad="172139" dir="2700000">
              <a:srgbClr val="64B1D2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927600" y="4508500"/>
            <a:ext cx="292100" cy="46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054600" y="7429500"/>
            <a:ext cx="2921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674100" y="4508500"/>
            <a:ext cx="2921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15000000">
            <a:off x="14541500" y="1193800"/>
            <a:ext cx="4216400" cy="421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839200" y="7429500"/>
            <a:ext cx="292100" cy="469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702300" y="571500"/>
            <a:ext cx="688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과정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83400" y="1333500"/>
            <a:ext cx="4533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Process summary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" y="46228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3900" b="0" i="0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수집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19300" y="38735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38800" y="46228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전처리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72200" y="38735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6261100" y="68961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5800" y="76327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00" b="0" i="0" u="none" strike="noStrike" spc="-300">
                <a:solidFill>
                  <a:srgbClr val="FFFFFF"/>
                </a:solidFill>
                <a:latin typeface="Pretendard Regular"/>
              </a:rPr>
              <a:t>RAG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02800" y="46228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시나리오</a:t>
            </a:r>
            <a:r>
              <a:rPr lang="en-US" sz="3900" b="0" i="0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설계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48900" y="38735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3474700" y="7429500"/>
            <a:ext cx="292100" cy="469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9880600" y="76454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인프라</a:t>
            </a:r>
            <a:r>
              <a:rPr lang="en-US" sz="3900" b="0" i="0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구축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14000" y="69088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81200" y="6908800"/>
            <a:ext cx="153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 spc="-300">
                <a:solidFill>
                  <a:srgbClr val="FFFFFF"/>
                </a:solidFill>
                <a:latin typeface="Pretendard ExtraBold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85900" y="7645400"/>
            <a:ext cx="2616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900" b="0" i="0" u="none" strike="noStrike" spc="-300">
                <a:solidFill>
                  <a:srgbClr val="FFFFFF"/>
                </a:solidFill>
                <a:latin typeface="Pretendard Regular"/>
              </a:rPr>
              <a:t>UI </a:t>
            </a:r>
            <a:r>
              <a:rPr lang="ko-KR" sz="3900" b="0" i="0" u="none" strike="noStrike" spc="-300">
                <a:solidFill>
                  <a:srgbClr val="FFFFFF"/>
                </a:solidFill>
                <a:ea typeface="Pretendard Regular"/>
              </a:rPr>
              <a:t>제작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3200" y="9486900"/>
            <a:ext cx="723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6870700"/>
            <a:ext cx="3098800" cy="3098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29300" y="2374900"/>
            <a:ext cx="91313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한국부동산원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청약홈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https://www.applyhome.co.kr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크롤링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모집공고문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pdf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과거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공고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경쟁률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일정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청약제도안내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&gt; APT,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무순위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잔여세대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주택청약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용어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설명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청약소통방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&gt;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묻는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질문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(FAQ)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Python Selenium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동적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결측값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data type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변환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DB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01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수집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65800" y="1727200"/>
            <a:ext cx="5194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정보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수집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23114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9563100" y="5511800"/>
            <a:ext cx="2717800" cy="271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458200" y="7315200"/>
            <a:ext cx="2717800" cy="271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782300" y="7315200"/>
            <a:ext cx="2717800" cy="271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7861300" y="7607300"/>
            <a:ext cx="1054100" cy="17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5600" y="5765800"/>
            <a:ext cx="1219200" cy="17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85800" y="8089900"/>
            <a:ext cx="1028700" cy="177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169900" y="5626100"/>
            <a:ext cx="2870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실시간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정보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20300" y="6540500"/>
            <a:ext cx="1803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264"/>
              </a:lnSpc>
            </a:pP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과거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경쟁률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및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일정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17700" y="7848600"/>
            <a:ext cx="1955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실시간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정보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,</a:t>
            </a:r>
          </a:p>
          <a:p>
            <a:pPr lvl="0" algn="l">
              <a:lnSpc>
                <a:spcPct val="87980"/>
              </a:lnSpc>
            </a:pP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셀프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진단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94300" y="7366000"/>
            <a:ext cx="2451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7980"/>
              </a:lnSpc>
            </a:pP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AtoZ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기본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지식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,</a:t>
            </a:r>
          </a:p>
          <a:p>
            <a:pPr lvl="0" algn="r">
              <a:lnSpc>
                <a:spcPct val="87980"/>
              </a:lnSpc>
            </a:pP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최신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19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64B1D2"/>
                </a:solidFill>
                <a:ea typeface="Pretendard Bold"/>
              </a:rPr>
              <a:t>뉴스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2100" y="5842000"/>
            <a:ext cx="9017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200" b="0" i="0" u="none" strike="noStrike">
                <a:solidFill>
                  <a:srgbClr val="64B1D2">
                    <a:alpha val="70196"/>
                  </a:srgbClr>
                </a:solidFill>
                <a:latin typeface="Pretendard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42400" y="8712200"/>
            <a:ext cx="1549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264"/>
              </a:lnSpc>
            </a:pP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제도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및</a:t>
            </a:r>
          </a:p>
          <a:p>
            <a:pPr lvl="0" algn="ctr">
              <a:lnSpc>
                <a:spcPct val="100264"/>
              </a:lnSpc>
            </a:pP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용어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47200" y="7874000"/>
            <a:ext cx="9017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200" b="0" i="0" u="none" strike="noStrike">
                <a:solidFill>
                  <a:srgbClr val="64B1D2">
                    <a:alpha val="70196"/>
                  </a:srgbClr>
                </a:solidFill>
                <a:latin typeface="Pretendard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04600" y="8559800"/>
            <a:ext cx="14732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264"/>
              </a:lnSpc>
            </a:pP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모집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공고문</a:t>
            </a:r>
          </a:p>
          <a:p>
            <a:pPr lvl="0" algn="ctr">
              <a:lnSpc>
                <a:spcPct val="100264"/>
              </a:lnSpc>
            </a:pP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PDF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71300" y="7874000"/>
            <a:ext cx="9017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200" b="0" i="0" u="none" strike="noStrike">
                <a:solidFill>
                  <a:srgbClr val="64B1D2">
                    <a:alpha val="70196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69900" y="6032500"/>
            <a:ext cx="33020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036"/>
              </a:lnSpc>
            </a:pP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과거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공고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경쟁률과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청약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일정은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36036"/>
              </a:lnSpc>
            </a:pP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데이터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구조가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명확하므로</a:t>
            </a:r>
          </a:p>
          <a:p>
            <a:pPr lvl="0" algn="l">
              <a:lnSpc>
                <a:spcPct val="136036"/>
              </a:lnSpc>
            </a:pP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MySQL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에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저장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617700" y="8483600"/>
            <a:ext cx="2514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036"/>
              </a:lnSpc>
            </a:pP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pdf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파일의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모집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공고문은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AWS S3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에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저장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15000" y="7988300"/>
            <a:ext cx="1917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6036"/>
              </a:lnSpc>
            </a:pP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길이가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정해지지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않은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비정형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데이터이므로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MongoDB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에</a:t>
            </a:r>
            <a:r>
              <a:rPr lang="en-US" sz="1700" b="0" i="0" u="none" strike="noStrike">
                <a:solidFill>
                  <a:srgbClr val="595959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595959">
                    <a:alpha val="80000"/>
                  </a:srgbClr>
                </a:solidFill>
                <a:ea typeface="Pretendard Medium"/>
              </a:rPr>
              <a:t>저장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91200" y="2311400"/>
            <a:ext cx="77724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모집공고문에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RAG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검색기에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LLM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참조할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해야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즉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질문과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자료를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65800" y="1689100"/>
            <a:ext cx="932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모집공고문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PDF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파일의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정보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추출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600" y="4000500"/>
            <a:ext cx="10642600" cy="3873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070600" y="5080000"/>
            <a:ext cx="2755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3200" b="0" i="0" u="none" strike="noStrike" spc="-200">
                <a:solidFill>
                  <a:srgbClr val="FFFFFF"/>
                </a:solidFill>
                <a:ea typeface="Pretendard Bold"/>
              </a:rPr>
              <a:t>모집공고문</a:t>
            </a:r>
            <a:r>
              <a:rPr lang="en-US" sz="32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0" i="0" u="none" strike="noStrike" spc="-200">
                <a:solidFill>
                  <a:srgbClr val="FFFFFF"/>
                </a:solidFill>
                <a:ea typeface="Pretendard Bold"/>
              </a:rPr>
              <a:t>정보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54700" y="5803900"/>
            <a:ext cx="3175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모집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공급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일정</a:t>
            </a:r>
          </a:p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공급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대상</a:t>
            </a:r>
          </a:p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공급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금액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(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Regular"/>
              </a:rPr>
              <a:t>계약금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Regular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14300" y="5080000"/>
            <a:ext cx="2755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3200" b="0" i="0" u="none" strike="noStrike" spc="-200">
                <a:solidFill>
                  <a:srgbClr val="64B1D2"/>
                </a:solidFill>
                <a:ea typeface="Pretendard Bold"/>
              </a:rPr>
              <a:t>공통</a:t>
            </a:r>
            <a:r>
              <a:rPr lang="en-US" sz="32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200" b="0" i="0" u="none" strike="noStrike" spc="-200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32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200" b="0" i="0" u="none" strike="noStrike" spc="-200">
                <a:solidFill>
                  <a:srgbClr val="64B1D2"/>
                </a:solidFill>
                <a:ea typeface="Pretendard Bold"/>
              </a:rPr>
              <a:t>정보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11100" y="5651500"/>
            <a:ext cx="3175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1259"/>
              </a:lnSpc>
            </a:pP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2024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년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도시근로자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가구당</a:t>
            </a:r>
          </a:p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월평균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소득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특별공급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유형별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소득구분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기준</a:t>
            </a:r>
          </a:p>
          <a:p>
            <a:pPr lvl="0" algn="ctr">
              <a:lnSpc>
                <a:spcPct val="101259"/>
              </a:lnSpc>
            </a:pP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부동산가액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산정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64B1D2"/>
                </a:solidFill>
                <a:ea typeface="Pretendard Regular"/>
              </a:rPr>
              <a:t>방법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91200" y="8166100"/>
            <a:ext cx="9080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핵심정보는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모집공고문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PDF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파일에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보통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복잡한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구조의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표로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담겨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있어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그대로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추출하는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데에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어려움이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있었음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171700"/>
            <a:ext cx="6781800" cy="678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171700"/>
            <a:ext cx="4673600" cy="467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0" y="3594100"/>
            <a:ext cx="5740400" cy="574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300" y="7480300"/>
            <a:ext cx="3860800" cy="3708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419100"/>
            <a:ext cx="4826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64B1D2"/>
                </a:solidFill>
                <a:latin typeface="Pretendard Black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88700" y="5207000"/>
            <a:ext cx="434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상세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구현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과정</a:t>
            </a:r>
            <a:r>
              <a:rPr lang="en-US" sz="21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90200" y="1854200"/>
            <a:ext cx="6121400" cy="614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01  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기획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배경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02  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일정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03 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내용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04 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기대효과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05 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소감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 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340600" y="5969000"/>
            <a:ext cx="32639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91200" y="2400300"/>
            <a:ext cx="10350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LlamaParse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markdown*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으로부터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정규표현식을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셀을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구분하는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|(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파이프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문자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있으면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추출하도록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5800" y="1689100"/>
            <a:ext cx="932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Trial 1 : markdown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텍스트에서의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추출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29300" y="7848600"/>
            <a:ext cx="11150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모집공고문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마다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형식이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달라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Header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구분되는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기준과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이름이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모두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다름</a:t>
            </a:r>
          </a:p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→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표를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추출했으나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필요한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내용만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추출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불가능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65800" y="3721100"/>
            <a:ext cx="4191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markdown 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문법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86300" y="9525000"/>
            <a:ext cx="12598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* markdown :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텍스트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기반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마크업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언어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.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특수기호와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문자를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이용한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매우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간단한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구조의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문법을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사용하여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보다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직관적으로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인식할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있음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91200" y="4343400"/>
            <a:ext cx="34163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헤더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(Header)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제목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(H1)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부제목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(H2)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###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섹션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(H3)</a:t>
            </a:r>
          </a:p>
          <a:p>
            <a:pPr lvl="0" algn="l">
              <a:lnSpc>
                <a:spcPct val="114539"/>
              </a:lnSpc>
            </a:pPr>
            <a:endParaRPr lang="en-US" sz="2600" b="0" i="0" u="none" strike="noStrike" spc="-20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4539"/>
              </a:lnSpc>
            </a:pPr>
            <a:endParaRPr lang="en-US" sz="2600" b="0" i="0" u="none" strike="noStrike" spc="-20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###### : H6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83400" y="6210300"/>
            <a:ext cx="215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3160"/>
              </a:lnSpc>
            </a:pPr>
            <a:r>
              <a:rPr lang="en-US" sz="3000" b="0" i="0" u="none" strike="noStrike">
                <a:solidFill>
                  <a:srgbClr val="C2C2C2"/>
                </a:solidFill>
                <a:latin typeface="Pretendard SemiBold"/>
              </a:rPr>
              <a:t>...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4135100" y="4978400"/>
            <a:ext cx="28194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|---|---|---|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1|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2|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3|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4|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5|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6|</a:t>
            </a:r>
          </a:p>
        </p:txBody>
      </p:sp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9525000" y="5003800"/>
          <a:ext cx="3467100" cy="1790700"/>
        </p:xfrm>
        <a:graphic>
          <a:graphicData uri="http://schemas.openxmlformats.org/drawingml/2006/table">
            <a:tbl>
              <a:tblPr/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제목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내용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설명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Medium"/>
                        </a:rPr>
                        <a:t>6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0700" y="5499100"/>
            <a:ext cx="6985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525000" y="4343400"/>
            <a:ext cx="3416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(Table)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400" y="4749800"/>
            <a:ext cx="8001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400" y="5689600"/>
            <a:ext cx="11861800" cy="227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5880100"/>
            <a:ext cx="1968500" cy="54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15900" y="5880100"/>
            <a:ext cx="28575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9300" y="6375400"/>
            <a:ext cx="863600" cy="1333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65800" y="1689100"/>
            <a:ext cx="932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Trial 2 : OCR pdfplumber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를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활용한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추출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37300" y="4622800"/>
            <a:ext cx="56388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Problem 1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: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셀이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병합된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복잡한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구조의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59400" y="8115300"/>
            <a:ext cx="11074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병합이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경우는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셀이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null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값으로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처리되어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추출됨</a:t>
            </a:r>
          </a:p>
          <a:p>
            <a:pPr lvl="0" algn="l">
              <a:lnSpc>
                <a:spcPct val="1411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모집공고문마다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표의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형태가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달라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정형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변환하는데에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어려움이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9300" y="2273300"/>
            <a:ext cx="103505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OCR(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광학문자인식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python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라이브러리인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pdfplumber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pdf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별로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OCR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뽑아냄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뽑아낸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csv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적재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400" y="4749800"/>
            <a:ext cx="8001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200" y="5715000"/>
            <a:ext cx="11607800" cy="297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100" y="6134100"/>
            <a:ext cx="6591300" cy="66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0" y="7162800"/>
            <a:ext cx="7099300" cy="1460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829300" y="2273300"/>
            <a:ext cx="10350500" cy="233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OCR(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광학문자인식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python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라이브러리인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pdfplumber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pdf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별로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OCR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뽑아냄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뽑아낸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csv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적재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65800" y="1689100"/>
            <a:ext cx="932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Trial 2 : OCR pdfplumber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를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활용한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추출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37300" y="4622800"/>
            <a:ext cx="65532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Problem 2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: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텍스트가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들어간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,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안의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73700" y="8902700"/>
            <a:ext cx="11074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텍스트가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들어가거나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안에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경우는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구조와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완전히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결과값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반환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3797300"/>
            <a:ext cx="7404100" cy="520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2014200" y="3886200"/>
            <a:ext cx="56896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4432300" y="5905500"/>
            <a:ext cx="7200900" cy="299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500000">
            <a:off x="4660900" y="8953500"/>
            <a:ext cx="228600" cy="64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55000"/>
          </a:blip>
          <a:stretch>
            <a:fillRect/>
          </a:stretch>
        </p:blipFill>
        <p:spPr>
          <a:xfrm rot="10800000">
            <a:off x="14376400" y="5905500"/>
            <a:ext cx="990600" cy="157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29300" y="2349500"/>
            <a:ext cx="103505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모집공고문의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추출하지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못하는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이유로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바깥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부분에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box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선이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존재하여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경계선과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겹치기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때문이라고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추정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65800" y="1689100"/>
            <a:ext cx="932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Trial 3 : OpenCV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를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활용한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추출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66600" y="4178300"/>
            <a:ext cx="52832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이미지를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처리하는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OpenCV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활용해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가장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바깥선을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제거하는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전처리를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진행한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뒤</a:t>
            </a:r>
          </a:p>
          <a:p>
            <a:pPr lvl="0" algn="ctr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정보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추출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Regular"/>
              </a:rPr>
              <a:t>시도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68900" y="9131300"/>
            <a:ext cx="8509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C5230"/>
                </a:solidFill>
                <a:ea typeface="Pretendard Bold"/>
              </a:rPr>
              <a:t>모든</a:t>
            </a:r>
            <a:r>
              <a:rPr lang="en-US" sz="24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C5230"/>
                </a:solidFill>
                <a:ea typeface="Pretendard Bold"/>
              </a:rPr>
              <a:t>페이지에</a:t>
            </a:r>
            <a:r>
              <a:rPr lang="en-US" sz="2400" b="0" i="0" u="none" strike="noStrike">
                <a:solidFill>
                  <a:srgbClr val="FC5230"/>
                </a:solidFill>
                <a:latin typeface="Pretendard Bold"/>
              </a:rPr>
              <a:t> section</a:t>
            </a:r>
            <a:r>
              <a:rPr lang="ko-KR" sz="2400" b="0" i="0" u="none" strike="noStrike">
                <a:solidFill>
                  <a:srgbClr val="FC5230"/>
                </a:solidFill>
                <a:ea typeface="Pretendard Bold"/>
              </a:rPr>
              <a:t>별로</a:t>
            </a:r>
            <a:r>
              <a:rPr lang="en-US" sz="24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C5230"/>
                </a:solidFill>
                <a:ea typeface="Pretendard Bold"/>
              </a:rPr>
              <a:t>존재하는</a:t>
            </a:r>
            <a:r>
              <a:rPr lang="en-US" sz="24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C5230"/>
                </a:solidFill>
                <a:ea typeface="Pretendard Bold"/>
              </a:rPr>
              <a:t>바깥선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85600" y="7721600"/>
            <a:ext cx="6146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각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모집공고문마다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형식이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달라</a:t>
            </a:r>
          </a:p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바깥선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좌표가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다르며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표가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많아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바깥선만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제거되지</a:t>
            </a:r>
            <a:r>
              <a:rPr lang="en-US" sz="28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64B1D2"/>
                </a:solidFill>
                <a:ea typeface="Pretendard Bold"/>
              </a:rPr>
              <a:t>않음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800" y="9232900"/>
            <a:ext cx="12319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7404100"/>
            <a:ext cx="18034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300" y="3606800"/>
            <a:ext cx="1244600" cy="1244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29300" y="2387600"/>
            <a:ext cx="11633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일반적인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보다는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표의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구조까지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추출해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보존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markdown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</a:t>
            </a:r>
          </a:p>
          <a:p>
            <a:pPr marL="342900" lvl="0" indent="-342900" algn="l">
              <a:lnSpc>
                <a:spcPct val="114539"/>
              </a:lnSpc>
              <a:buAutoNum type="arabicPeriod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가공을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거치지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않고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그대로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파일명과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02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데이터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전처리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46800" y="1727200"/>
            <a:ext cx="730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Solution : PDF to Markdown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02500" y="3733800"/>
            <a:ext cx="612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LlamaParse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이용해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pdf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markdown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json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700" y="5829300"/>
            <a:ext cx="6743700" cy="473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55000"/>
          </a:blip>
          <a:stretch>
            <a:fillRect/>
          </a:stretch>
        </p:blipFill>
        <p:spPr>
          <a:xfrm rot="5400000">
            <a:off x="10439400" y="6553200"/>
            <a:ext cx="1587500" cy="255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5300" y="1765300"/>
            <a:ext cx="520700" cy="46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738100" y="5257800"/>
            <a:ext cx="5092700" cy="510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650"/>
              </a:lnSpc>
            </a:pP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[{</a:t>
            </a:r>
          </a:p>
          <a:p>
            <a:pPr lvl="0" algn="l">
              <a:lnSpc>
                <a:spcPct val="128650"/>
              </a:lnSpc>
            </a:pP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        "title": "01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월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_DMC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한강자이더헤리티지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(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무순위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1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차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)_2023910135_2023910135.pdf",</a:t>
            </a:r>
          </a:p>
          <a:p>
            <a:pPr lvl="0" algn="l">
              <a:lnSpc>
                <a:spcPct val="128650"/>
              </a:lnSpc>
            </a:pP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        "content": "# DMC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한강자이더헤리티지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청약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\n\n#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무순위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(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사후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)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입주자모집공고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\n\n■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견본주택운영여부및관련유의사항추가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\n\n-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당사업지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“DMC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한강자이더헤리티지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“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는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현재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견본주택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운영을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하지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않으며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, </a:t>
            </a:r>
          </a:p>
          <a:p>
            <a:pPr lvl="0" algn="l">
              <a:lnSpc>
                <a:spcPct val="128650"/>
              </a:lnSpc>
            </a:pP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... (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중략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) ...</a:t>
            </a:r>
          </a:p>
          <a:p>
            <a:pPr lvl="0" algn="l">
              <a:lnSpc>
                <a:spcPct val="128650"/>
              </a:lnSpc>
            </a:pPr>
            <a:endParaRPr lang="en-US" sz="1500" b="0" i="0" u="none" strike="noStrike">
              <a:solidFill>
                <a:srgbClr val="787878">
                  <a:alpha val="81961"/>
                </a:srgbClr>
              </a:solidFill>
              <a:latin typeface="Pretendard Medium"/>
            </a:endParaRPr>
          </a:p>
          <a:p>
            <a:pPr lvl="0" algn="l">
              <a:lnSpc>
                <a:spcPct val="128650"/>
              </a:lnSpc>
            </a:pP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아래와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같이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인증서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로그인이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가능하오니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서비스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이용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시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참고하시기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바랍니다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.\n\n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|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청약신청구분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|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공동인증서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 (</a:t>
            </a:r>
            <a:r>
              <a:rPr lang="ja-JP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舊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공인인증서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)|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금융인증서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 (YESKEY)|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네이버인증서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|KB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국민인증서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|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토스인증서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|\n|---|---|---|---|---|---|\n|APT 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무순위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/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임의공급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/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취소후재공급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(</a:t>
            </a:r>
            <a:r>
              <a:rPr lang="ko-KR" sz="1500" b="0" i="0" u="none" strike="noStrike">
                <a:solidFill>
                  <a:srgbClr val="64B1D2">
                    <a:alpha val="81961"/>
                  </a:srgbClr>
                </a:solidFill>
                <a:ea typeface="Pretendard Bold"/>
              </a:rPr>
              <a:t>계약취소주택</a:t>
            </a:r>
            <a:r>
              <a:rPr lang="en-US" sz="1500" b="0" i="0" u="none" strike="noStrike">
                <a:solidFill>
                  <a:srgbClr val="64B1D2">
                    <a:alpha val="81961"/>
                  </a:srgbClr>
                </a:solidFill>
                <a:latin typeface="Pretendard Bold"/>
              </a:rPr>
              <a:t>)|O|O|X|X|X|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\n\n■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청약신청한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주택의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신청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취소는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신청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당일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청약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신청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마감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이전까지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가능하며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,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청약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접수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종료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이후에는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어떠한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경우라도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신청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취소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및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변경이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불가하오니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유의하여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주시기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787878">
                    <a:alpha val="81961"/>
                  </a:srgbClr>
                </a:solidFill>
                <a:ea typeface="Pretendard Medium"/>
              </a:rPr>
              <a:t>바랍니다</a:t>
            </a:r>
            <a:r>
              <a:rPr lang="en-US" sz="1500" b="0" i="0" u="none" strike="noStrike">
                <a:solidFill>
                  <a:srgbClr val="787878">
                    <a:alpha val="81961"/>
                  </a:srgbClr>
                </a:solidFill>
                <a:latin typeface="Pretendard Medium"/>
              </a:rPr>
              <a:t>.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00600" y="5549900"/>
            <a:ext cx="6845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64B1D2"/>
                </a:solidFill>
                <a:latin typeface="Pretendard Bold"/>
              </a:rPr>
              <a:t>01</a:t>
            </a:r>
            <a:r>
              <a:rPr lang="ko-KR" sz="1600" b="0" i="0" u="none" strike="noStrike">
                <a:solidFill>
                  <a:srgbClr val="64B1D2"/>
                </a:solidFill>
                <a:ea typeface="Pretendard Bold"/>
              </a:rPr>
              <a:t>월</a:t>
            </a:r>
            <a:r>
              <a:rPr lang="en-US" sz="1600" b="0" i="0" u="none" strike="noStrike">
                <a:solidFill>
                  <a:srgbClr val="64B1D2"/>
                </a:solidFill>
                <a:latin typeface="Pretendard Bold"/>
              </a:rPr>
              <a:t>_DMC</a:t>
            </a:r>
            <a:r>
              <a:rPr lang="ko-KR" sz="1600" b="0" i="0" u="none" strike="noStrike">
                <a:solidFill>
                  <a:srgbClr val="64B1D2"/>
                </a:solidFill>
                <a:ea typeface="Pretendard Bold"/>
              </a:rPr>
              <a:t>한강자이더헤리티지</a:t>
            </a:r>
            <a:r>
              <a:rPr lang="en-US" sz="1600" b="0" i="0" u="none" strike="noStrike">
                <a:solidFill>
                  <a:srgbClr val="64B1D2"/>
                </a:solidFill>
                <a:latin typeface="Pretendard Bold"/>
              </a:rPr>
              <a:t> (</a:t>
            </a:r>
            <a:r>
              <a:rPr lang="ko-KR" sz="1600" b="0" i="0" u="none" strike="noStrike">
                <a:solidFill>
                  <a:srgbClr val="64B1D2"/>
                </a:solidFill>
                <a:ea typeface="Pretendard Bold"/>
              </a:rPr>
              <a:t>무순위</a:t>
            </a:r>
            <a:r>
              <a:rPr lang="en-US" sz="1600" b="0" i="0" u="none" strike="noStrike">
                <a:solidFill>
                  <a:srgbClr val="64B1D2"/>
                </a:solidFill>
                <a:latin typeface="Pretendard Bold"/>
              </a:rPr>
              <a:t> 1</a:t>
            </a:r>
            <a:r>
              <a:rPr lang="ko-KR" sz="1600" b="0" i="0" u="none" strike="noStrike">
                <a:solidFill>
                  <a:srgbClr val="64B1D2"/>
                </a:solidFill>
                <a:ea typeface="Pretendard Bold"/>
              </a:rPr>
              <a:t>차</a:t>
            </a:r>
            <a:r>
              <a:rPr lang="en-US" sz="1600" b="0" i="0" u="none" strike="noStrike">
                <a:solidFill>
                  <a:srgbClr val="64B1D2"/>
                </a:solidFill>
                <a:latin typeface="Pretendard Bold"/>
              </a:rPr>
              <a:t>)_2023910135_2023910135.pdf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44500" y="8851900"/>
            <a:ext cx="20066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7823200"/>
            <a:ext cx="1854200" cy="214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29300" y="2374900"/>
            <a:ext cx="103505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메뉴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정해진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답변을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제공해야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경우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주택청약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용어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설명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플로우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위와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항목에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대해서는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설계해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03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시나리오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65800" y="1727200"/>
            <a:ext cx="8826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고정형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답변에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대한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메뉴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구조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및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응답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설계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300" y="6896100"/>
            <a:ext cx="596900" cy="214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8600" y="5600700"/>
            <a:ext cx="635000" cy="217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2400" y="7315200"/>
            <a:ext cx="21717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140700" y="8801100"/>
            <a:ext cx="2171700" cy="88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8140700" y="6248400"/>
            <a:ext cx="21717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626100" y="7696200"/>
            <a:ext cx="1371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청약이란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47100" y="6502400"/>
            <a:ext cx="1371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특별공급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59800" y="8839200"/>
            <a:ext cx="12827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청약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신청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방법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32400" y="6896100"/>
            <a:ext cx="190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64B1D2"/>
                </a:solidFill>
                <a:latin typeface="Pretendard Medium"/>
              </a:rPr>
              <a:t>level ID : L1_1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66100" y="5867400"/>
            <a:ext cx="190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64B1D2"/>
                </a:solidFill>
                <a:latin typeface="Pretendard Medium"/>
              </a:rPr>
              <a:t>level ID : L2_1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9300" y="5511800"/>
            <a:ext cx="660400" cy="88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178800" y="8382000"/>
            <a:ext cx="190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64B1D2"/>
                </a:solidFill>
                <a:latin typeface="Pretendard Medium"/>
              </a:rPr>
              <a:t>level ID : L2_4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67800" y="7213600"/>
            <a:ext cx="241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0550"/>
              </a:lnSpc>
            </a:pPr>
            <a:r>
              <a:rPr lang="en-US" sz="3100" b="0" i="0" u="none" strike="noStrike">
                <a:solidFill>
                  <a:srgbClr val="C2C2C2"/>
                </a:solidFill>
                <a:latin typeface="Pretendard Black"/>
              </a:rPr>
              <a:t>...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76100" y="5956300"/>
            <a:ext cx="342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7309"/>
              </a:lnSpc>
            </a:pPr>
            <a:r>
              <a:rPr lang="en-US" sz="4300" b="0" i="0" u="none" strike="noStrike">
                <a:solidFill>
                  <a:srgbClr val="C2C2C2"/>
                </a:solidFill>
                <a:latin typeface="Pretendard SemiBold"/>
              </a:rPr>
              <a:t>...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2">
            <a:alphaModFix amt="60000"/>
          </a:blip>
          <a:stretch>
            <a:fillRect/>
          </a:stretch>
        </p:blipFill>
        <p:spPr>
          <a:xfrm>
            <a:off x="11087100" y="5168900"/>
            <a:ext cx="2171700" cy="876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1480800" y="5410200"/>
            <a:ext cx="1371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신혼부부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12500" y="4813300"/>
            <a:ext cx="190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64B1D2"/>
                </a:solidFill>
                <a:latin typeface="Pretendard Medium"/>
              </a:rPr>
              <a:t>level ID : L3_1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2">
            <a:alphaModFix amt="60000"/>
          </a:blip>
          <a:stretch>
            <a:fillRect/>
          </a:stretch>
        </p:blipFill>
        <p:spPr>
          <a:xfrm>
            <a:off x="11087100" y="7480300"/>
            <a:ext cx="2171700" cy="8763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480800" y="7683500"/>
            <a:ext cx="1371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old"/>
              </a:rPr>
              <a:t>외국인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99800" y="7150100"/>
            <a:ext cx="2006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64B1D2"/>
                </a:solidFill>
                <a:latin typeface="Pretendard Medium"/>
              </a:rPr>
              <a:t>level ID : L3_9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76400" y="5092700"/>
            <a:ext cx="32004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신혼부부란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입주자모집공고일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현재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혼인기간이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7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년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이내인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분을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뜻합니다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.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9300" y="7886700"/>
            <a:ext cx="660400" cy="889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4376400" y="7315200"/>
            <a:ext cx="32004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외국인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특별공급은</a:t>
            </a: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입주자모집공고일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현재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시도지사가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정한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외국인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중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무주택자를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를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대상으로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C2C2C2"/>
                </a:solidFill>
                <a:ea typeface="Pretendard Medium"/>
              </a:rPr>
              <a:t>진행됩니다</a:t>
            </a:r>
            <a:r>
              <a:rPr lang="en-US" sz="2000" b="0" i="0" u="none" strike="noStrike">
                <a:solidFill>
                  <a:srgbClr val="C2C2C2"/>
                </a:solidFill>
                <a:latin typeface="Pretendard Medium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13119100" y="-1663700"/>
            <a:ext cx="6705600" cy="670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2146300"/>
            <a:ext cx="13690600" cy="6667500"/>
          </a:xfrm>
          <a:prstGeom prst="rect">
            <a:avLst/>
          </a:prstGeom>
          <a:effectLst>
            <a:outerShdw blurRad="746328" dir="2700000">
              <a:srgbClr val="64B1D2">
                <a:alpha val="5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30700" y="9220200"/>
            <a:ext cx="9258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사용자가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청약이의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다른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기능을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사용할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있도록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유도하는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시나리오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Medium"/>
              </a:rPr>
              <a:t>설계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Medium"/>
              </a:rPr>
              <a:t>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65800" y="571500"/>
            <a:ext cx="688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이용자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흐름도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38800" y="1333500"/>
            <a:ext cx="7124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Flow Chart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7200900"/>
            <a:ext cx="29337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952500" y="8331200"/>
            <a:ext cx="30480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638800"/>
            <a:ext cx="1409700" cy="138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29300" y="2387600"/>
            <a:ext cx="103505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LLM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참조할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찾게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만드려면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영역별로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나눠서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메타데이터와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검색기에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넣어주는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필수적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Markdown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데이터이므로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markdown splitter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계층적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구조를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보존하며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분할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04 RAG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5800" y="16891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사전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작업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: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텍스트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분할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200" y="33147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91200" y="4699000"/>
            <a:ext cx="34163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헤더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(Header)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제목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(H1)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부제목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(H2)</a:t>
            </a: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### :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섹션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(H3)</a:t>
            </a:r>
          </a:p>
          <a:p>
            <a:pPr lvl="0" algn="l">
              <a:lnSpc>
                <a:spcPct val="114539"/>
              </a:lnSpc>
            </a:pPr>
            <a:endParaRPr lang="en-US" sz="2600" b="0" i="0" u="none" strike="noStrike" spc="-20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4539"/>
              </a:lnSpc>
            </a:pPr>
            <a:endParaRPr lang="en-US" sz="2600" b="0" i="0" u="none" strike="noStrike" spc="-20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453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###### : H6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83400" y="6642100"/>
            <a:ext cx="215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3160"/>
              </a:lnSpc>
            </a:pPr>
            <a:r>
              <a:rPr lang="en-US" sz="3000" b="0" i="0" u="none" strike="noStrike">
                <a:solidFill>
                  <a:srgbClr val="C2C2C2"/>
                </a:solidFill>
                <a:latin typeface="Pretendard SemiBold"/>
              </a:rPr>
              <a:t>...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60100" y="4114800"/>
            <a:ext cx="6096000" cy="441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endParaRPr/>
          </a:p>
          <a:p>
            <a:pPr lvl="0" algn="l">
              <a:lnSpc>
                <a:spcPct val="11453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    {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Bold"/>
              </a:rPr>
              <a:t>"content"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: "|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주택유형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규제지역여부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재당첨제한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전매제한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거주의무기간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분양가상한제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|\n|---|---|---|---|---|---|\n|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공공분양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비규제지역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없음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|3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최초당첨자발표일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 2022.01.04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)|3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|",</a:t>
            </a:r>
          </a:p>
          <a:p>
            <a:pPr lvl="0" algn="l">
              <a:lnSpc>
                <a:spcPct val="11453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        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Bold"/>
              </a:rPr>
              <a:t>"metadata"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: {"Header 1": "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단지주요정보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"}},</a:t>
            </a:r>
          </a:p>
          <a:p>
            <a:pPr lvl="0" algn="l">
              <a:lnSpc>
                <a:spcPct val="11453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    {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Bold"/>
              </a:rPr>
              <a:t>"content"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: "|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구분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최초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입주자모집공고일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무순위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사후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입주자모집공고일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무순위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사후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접수일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당첨자발표일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서류접수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계약체결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|\n|---|---|---|---|---|---|---|\n|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|21.12.17(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)|24.09.27(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)|24.10.10(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목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)|24.10.18(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)|24.10.23(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)|24.10.25(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)|",</a:t>
            </a:r>
          </a:p>
          <a:p>
            <a:pPr lvl="0" algn="l">
              <a:lnSpc>
                <a:spcPct val="11453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en-US" sz="2100" b="0" i="0" u="none" strike="noStrike" spc="-100">
                <a:solidFill>
                  <a:srgbClr val="64B1D2"/>
                </a:solidFill>
                <a:latin typeface="Pretendard Bold"/>
              </a:rPr>
              <a:t> "metadata"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: {"Header 1": "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Regular"/>
              </a:rPr>
              <a:t>"}},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7200900"/>
            <a:ext cx="29337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952500" y="8331200"/>
            <a:ext cx="30480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0" y="4597400"/>
            <a:ext cx="1536700" cy="1536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31400" y="3022600"/>
            <a:ext cx="73914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문장의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의미를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수치화하여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고차원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벡터로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변환하는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작업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사람이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쓰는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자연어를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기계가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이해할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나열인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벡터로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변환</a:t>
            </a:r>
          </a:p>
          <a:p>
            <a:pPr lvl="1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04 RAG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5800" y="16891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사전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작업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: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텍스트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임베딩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· Vector DB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200" y="33147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15500" y="2501900"/>
            <a:ext cx="2120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텍스트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임베딩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31600" y="4508500"/>
            <a:ext cx="69723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Sentence Tranformer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활용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모델명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: distiluse-base-multilingual-cased-v2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다국어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한국어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최적화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유사도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계산으로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연관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6680200"/>
            <a:ext cx="8496300" cy="5435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582400" y="7239000"/>
            <a:ext cx="69723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문서와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벡터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데이터의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영구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저장소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유사도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메타데이터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0" y="6426200"/>
            <a:ext cx="2120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Vector DB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0" y="7162800"/>
            <a:ext cx="1536700" cy="144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49500" y="5511800"/>
            <a:ext cx="49149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4700" y="2832100"/>
            <a:ext cx="4318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2755900"/>
            <a:ext cx="3987800" cy="711200"/>
          </a:xfrm>
          <a:prstGeom prst="rect">
            <a:avLst/>
          </a:prstGeom>
          <a:effectLst>
            <a:outerShdw blurRad="13972" dir="2700000">
              <a:srgbClr val="64B1D2">
                <a:alpha val="60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5461000" y="2933700"/>
            <a:ext cx="363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문서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전처리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청크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분할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정규화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4700" y="4457700"/>
            <a:ext cx="431800" cy="469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4381500"/>
            <a:ext cx="3987800" cy="711200"/>
          </a:xfrm>
          <a:prstGeom prst="rect">
            <a:avLst/>
          </a:prstGeom>
          <a:effectLst>
            <a:outerShdw blurRad="13972" dir="2700000">
              <a:srgbClr val="64B1D2">
                <a:alpha val="60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5461000" y="4546600"/>
            <a:ext cx="363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텍스트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임베딩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생성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4700" y="7874000"/>
            <a:ext cx="431800" cy="469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7797800"/>
            <a:ext cx="3987800" cy="711200"/>
          </a:xfrm>
          <a:prstGeom prst="rect">
            <a:avLst/>
          </a:prstGeom>
          <a:effectLst>
            <a:outerShdw blurRad="13972" dir="2700000">
              <a:srgbClr val="64B1D2">
                <a:alpha val="60000"/>
              </a:srgbClr>
            </a:outerShdw>
          </a:effectLst>
        </p:spPr>
      </p:pic>
      <p:sp>
        <p:nvSpPr>
          <p:cNvPr id="28" name="TextBox 28"/>
          <p:cNvSpPr txBox="1"/>
          <p:nvPr/>
        </p:nvSpPr>
        <p:spPr>
          <a:xfrm>
            <a:off x="5435600" y="7975600"/>
            <a:ext cx="36322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유사도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검색으로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관련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추출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4700" y="6108700"/>
            <a:ext cx="431800" cy="46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0" y="6019800"/>
            <a:ext cx="4000500" cy="711200"/>
          </a:xfrm>
          <a:prstGeom prst="rect">
            <a:avLst/>
          </a:prstGeom>
          <a:effectLst>
            <a:outerShdw blurRad="14099" dir="2700000">
              <a:srgbClr val="64B1D2">
                <a:alpha val="60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5461000" y="6045200"/>
            <a:ext cx="2413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ChromaDB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벡터와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메타데이터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Bold"/>
              </a:rPr>
              <a:t>저장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7200900"/>
            <a:ext cx="29337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952500" y="8331200"/>
            <a:ext cx="30480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762500"/>
            <a:ext cx="10210800" cy="3314700"/>
          </a:xfrm>
          <a:prstGeom prst="rect">
            <a:avLst/>
          </a:prstGeom>
          <a:effectLst>
            <a:outerShdw blurRad="301192" dir="2700000">
              <a:srgbClr val="64B1D2">
                <a:alpha val="6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5829300" y="2374900"/>
            <a:ext cx="103251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VectorDB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ChatGPT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연결해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질문에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연관된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문서를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참조할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해줌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model : gpt-4o, temperature=0.4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페르소나를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부여헤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사용자에게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친근하고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친절한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모집공고문과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정보는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MySQL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적재한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참조할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04 RAG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5800" y="1689100"/>
            <a:ext cx="6350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RAG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를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사용한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챗봇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'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청약이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'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42100" y="5689600"/>
            <a:ext cx="8712200" cy="238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아래는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한국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청약과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관련된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문서에서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추출한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정보와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질문입니다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주어진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참고하여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질문에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친절하게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답변해주세요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존댓말을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사용하되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친근하고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부드러운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어조를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유지합니다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283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...(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중략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)...</a:t>
            </a:r>
          </a:p>
          <a:p>
            <a:pPr lvl="0" algn="l">
              <a:lnSpc>
                <a:spcPct val="12283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실수를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만들지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마세요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항상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추측하지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말고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Regular"/>
              </a:rPr>
              <a:t>찾아보세요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2839"/>
              </a:lnSpc>
            </a:pPr>
            <a:endParaRPr lang="en-US" sz="2200" b="0" i="0" u="none" strike="noStrike" spc="-10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22839"/>
              </a:lnSpc>
            </a:pPr>
            <a:endParaRPr lang="en-US" sz="2200" b="0" i="0" u="none" strike="noStrike" spc="-10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7200" y="33147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100" y="5041900"/>
            <a:ext cx="19050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1800" y="9004300"/>
            <a:ext cx="5918200" cy="825500"/>
          </a:xfrm>
          <a:prstGeom prst="rect">
            <a:avLst/>
          </a:prstGeom>
          <a:effectLst>
            <a:outerShdw blurRad="18871" dir="2700000">
              <a:srgbClr val="64B1D2">
                <a:alpha val="6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0" y="8077200"/>
            <a:ext cx="1397000" cy="1168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61600" y="9169400"/>
            <a:ext cx="6032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네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!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청약에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대해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잘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찾아보고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Bold"/>
              </a:rPr>
              <a:t>알려드릴게요</a:t>
            </a:r>
            <a:r>
              <a:rPr lang="en-US" sz="2600" b="0" i="0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57200" y="571500"/>
            <a:ext cx="35052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88800" y="2717800"/>
            <a:ext cx="5168900" cy="363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'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집을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꼭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보유해야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한다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'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고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응답한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비율이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전반적으로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증가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세대주가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만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19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만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34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이하인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청년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가구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역시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2021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이후에는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3/4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주택보유의식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가짐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2023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특성가구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신혼부부의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91.3%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수치를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보임</a:t>
            </a:r>
          </a:p>
          <a:p>
            <a:pPr lvl="1" algn="l">
              <a:lnSpc>
                <a:spcPct val="124499"/>
              </a:lnSpc>
            </a:pPr>
            <a:endParaRPr lang="ko-KR" sz="2400" b="0" i="0" u="none" strike="noStrike" spc="-20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2387600"/>
            <a:ext cx="7099300" cy="401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0" y="6858000"/>
            <a:ext cx="14414500" cy="114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724400" y="6426200"/>
            <a:ext cx="2959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출처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: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국토교통부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'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주거실태조사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'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86300" y="1778000"/>
            <a:ext cx="326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특성가구별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주택보유의식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6300" y="7213600"/>
            <a:ext cx="127381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동일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조사에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따르면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임차로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거주하는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가구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비율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청년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가구는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400" b="0" i="0" u="none" strike="noStrike">
                <a:solidFill>
                  <a:srgbClr val="64B1D2"/>
                </a:solidFill>
                <a:latin typeface="Pretendard Regular"/>
              </a:rPr>
              <a:t>81.1%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신혼부부는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400" b="0" i="0" u="none" strike="noStrike">
                <a:solidFill>
                  <a:srgbClr val="64B1D2"/>
                </a:solidFill>
                <a:latin typeface="Pretendard Regular"/>
              </a:rPr>
              <a:t>50.2%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높음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뿐만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아니라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청년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가구는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이외의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거처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*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거주하는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비율이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16.4%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해당해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가구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높음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86300" y="9550400"/>
            <a:ext cx="1129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*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주택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이외의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거처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: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오피스텔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12.4%,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기타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유형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(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고시원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,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판잣집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,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비닐하우스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,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컨테이너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,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움막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ExtraLight"/>
              </a:rPr>
              <a:t>등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ExtraLight"/>
              </a:rPr>
              <a:t>) 4%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86300" y="8737600"/>
            <a:ext cx="10706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→ 2030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청년의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마련과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거주지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개선에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대한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수요가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계속해서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높아질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밖에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없음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2030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집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마련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관심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증가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308100" y="7975600"/>
            <a:ext cx="37465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7708900"/>
            <a:ext cx="2159000" cy="2159000"/>
          </a:xfrm>
          <a:prstGeom prst="rect">
            <a:avLst/>
          </a:prstGeom>
          <a:effectLst>
            <a:outerShdw blurRad="58221" dist="166352" dir="3060000">
              <a:srgbClr val="000000">
                <a:alpha val="17000"/>
              </a:srgbClr>
            </a:outerShdw>
          </a:effectLst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3581400"/>
            <a:ext cx="9753600" cy="3416300"/>
          </a:xfrm>
          <a:prstGeom prst="rect">
            <a:avLst/>
          </a:prstGeom>
          <a:effectLst>
            <a:outerShdw blurRad="202665" dist="157386" dir="2700000">
              <a:srgbClr val="000000">
                <a:alpha val="9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0800" y="4305300"/>
            <a:ext cx="1790700" cy="179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0">
            <a:off x="13500100" y="3149600"/>
            <a:ext cx="2273300" cy="142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9240000">
            <a:off x="13449300" y="6134100"/>
            <a:ext cx="2273300" cy="142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700" y="5067300"/>
            <a:ext cx="1765300" cy="157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05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인프라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구축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29300" y="7594600"/>
            <a:ext cx="111506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주택명을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기준으로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MySQL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저장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데이터와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청약홈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비교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저장되어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있지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않으면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크롤링해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Medium"/>
              </a:rPr>
              <a:t>적재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신청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현황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경쟁률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실시간으로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업데이트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되는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sz="2400" b="0" i="0" u="none" strike="noStrike">
                <a:solidFill>
                  <a:srgbClr val="2F6ED4"/>
                </a:solidFill>
                <a:latin typeface="Pretendard Bold"/>
              </a:rPr>
              <a:t>new </a:t>
            </a:r>
            <a:r>
              <a:rPr lang="ko-KR" sz="2400" b="0" i="0" u="none" strike="noStrike">
                <a:solidFill>
                  <a:srgbClr val="2F6ED4"/>
                </a:solidFill>
                <a:ea typeface="Pretendard Bold"/>
              </a:rPr>
              <a:t>아이콘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있으면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업데이트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65800" y="16891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청약홈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크롤링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자동화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03900" y="2298700"/>
            <a:ext cx="99822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주택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청약은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실시간으로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공고가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올라오고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모집공고문이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수정되는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경우가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많기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때문에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서비스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자동화가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필수적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7200" y="33147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308100" y="7975600"/>
            <a:ext cx="37465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7708900"/>
            <a:ext cx="2159000" cy="2159000"/>
          </a:xfrm>
          <a:prstGeom prst="rect">
            <a:avLst/>
          </a:prstGeom>
          <a:effectLst>
            <a:outerShdw blurRad="58221" dist="166352" dir="3060000">
              <a:srgbClr val="000000">
                <a:alpha val="17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6800" y="7785100"/>
            <a:ext cx="1422400" cy="139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05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인프라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구축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65800" y="1612900"/>
            <a:ext cx="6248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Medium"/>
              </a:rPr>
              <a:t>실시간</a:t>
            </a:r>
            <a:r>
              <a:rPr lang="en-US" sz="3000" b="0" i="0" u="none" strike="noStrike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Medium"/>
              </a:rPr>
              <a:t>청약</a:t>
            </a:r>
            <a:r>
              <a:rPr lang="en-US" sz="3000" b="0" i="0" u="none" strike="noStrike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Medium"/>
              </a:rPr>
              <a:t>정보</a:t>
            </a:r>
            <a:r>
              <a:rPr lang="en-US" sz="3000" b="0" i="0" u="none" strike="noStrike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Medium"/>
              </a:rPr>
              <a:t>반영을</a:t>
            </a:r>
            <a:r>
              <a:rPr lang="en-US" sz="3000" b="0" i="0" u="none" strike="noStrike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Medium"/>
              </a:rPr>
              <a:t>위한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청약홈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크롤링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자동화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7404100"/>
            <a:ext cx="4203700" cy="203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200" y="5016500"/>
            <a:ext cx="14478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0300" y="3124200"/>
            <a:ext cx="1701800" cy="124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2700" y="3035300"/>
            <a:ext cx="13462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8200" y="7683500"/>
            <a:ext cx="1409700" cy="149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7200" y="7734300"/>
            <a:ext cx="1384300" cy="135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67700" y="7708900"/>
            <a:ext cx="1409700" cy="149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6800" y="7785100"/>
            <a:ext cx="12827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300" y="3479800"/>
            <a:ext cx="1562100" cy="54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8100000">
            <a:off x="8216900" y="4826000"/>
            <a:ext cx="1562100" cy="54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880000">
            <a:off x="8204200" y="6540500"/>
            <a:ext cx="1028700" cy="54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8100000">
            <a:off x="5791200" y="6832600"/>
            <a:ext cx="1562100" cy="546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442200" y="3022600"/>
            <a:ext cx="596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1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37600" y="4813300"/>
            <a:ext cx="596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2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286500" y="6832600"/>
            <a:ext cx="596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3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82000" y="6527800"/>
            <a:ext cx="596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4 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13449300" y="4140200"/>
            <a:ext cx="3746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crontab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매일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시에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깃액션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실행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23900" y="5346700"/>
            <a:ext cx="3771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매일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시에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모집공고문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pdf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S3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49300" y="6553200"/>
            <a:ext cx="3746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경쟁률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모집현황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스케줄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DB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업데이트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49300" y="2895600"/>
            <a:ext cx="3746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자동화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코드와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깃허브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액션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실행을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yml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파일을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깃허브에</a:t>
            </a:r>
            <a:r>
              <a:rPr lang="en-US" sz="23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000000"/>
                </a:solidFill>
                <a:ea typeface="Pretendard Regular"/>
              </a:rPr>
              <a:t>업로드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27000" y="2908300"/>
            <a:ext cx="54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1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27000" y="4178300"/>
            <a:ext cx="54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2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27000" y="5334000"/>
            <a:ext cx="54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3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827000" y="6578600"/>
            <a:ext cx="54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4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41300" y="2235200"/>
            <a:ext cx="3314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941300" y="7975600"/>
            <a:ext cx="4127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DB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업데이트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약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6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분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뒤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서비스에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실시간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정보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Pretendard Bold"/>
              </a:rPr>
              <a:t>반영</a:t>
            </a:r>
            <a:r>
              <a:rPr lang="en-US" sz="3000" b="0" i="0" u="none" strike="noStrike">
                <a:solidFill>
                  <a:srgbClr val="FC5230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7848600"/>
            <a:ext cx="3670300" cy="186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308100" y="7975600"/>
            <a:ext cx="37465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7708900"/>
            <a:ext cx="2159000" cy="2159000"/>
          </a:xfrm>
          <a:prstGeom prst="rect">
            <a:avLst/>
          </a:prstGeom>
          <a:effectLst>
            <a:outerShdw blurRad="58221" dist="166352" dir="3060000">
              <a:srgbClr val="000000">
                <a:alpha val="17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0" y="2997200"/>
            <a:ext cx="1143000" cy="115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000" y="3073400"/>
            <a:ext cx="15240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700" y="2997200"/>
            <a:ext cx="1155700" cy="113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8700" y="8293100"/>
            <a:ext cx="9779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0" y="3390900"/>
            <a:ext cx="596900" cy="368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05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인프라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구축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571500"/>
            <a:ext cx="14097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65800" y="1689100"/>
            <a:ext cx="955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자동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64B1D2"/>
                </a:solidFill>
                <a:ea typeface="Pretendard Bold"/>
              </a:rPr>
              <a:t>배포</a:t>
            </a:r>
            <a:r>
              <a:rPr lang="en-US" sz="3000" b="0" i="0" u="none" strike="noStrike">
                <a:solidFill>
                  <a:srgbClr val="64B1D2"/>
                </a:solidFill>
                <a:latin typeface="Pretendard Bold"/>
              </a:rPr>
              <a:t>(CI / CD)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30900" y="27940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1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3390900"/>
            <a:ext cx="596900" cy="368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8100000">
            <a:off x="8369300" y="4343400"/>
            <a:ext cx="762000" cy="368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7100" y="8293100"/>
            <a:ext cx="812800" cy="106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72400" y="8153400"/>
            <a:ext cx="1054100" cy="1257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0400" y="8407400"/>
            <a:ext cx="6096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010400" y="8788400"/>
            <a:ext cx="609600" cy="29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7010400" y="7213600"/>
            <a:ext cx="622300" cy="368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962900" y="27940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2 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5067300"/>
            <a:ext cx="3670300" cy="1866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26100" y="5372100"/>
            <a:ext cx="1219200" cy="130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9200" y="5321300"/>
            <a:ext cx="1295400" cy="134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0" y="5816600"/>
            <a:ext cx="596900" cy="368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537200" y="48387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3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37200" y="75946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4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24300" y="8534400"/>
            <a:ext cx="952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64B1D2"/>
                </a:solidFill>
                <a:latin typeface="Pretendard Bold"/>
              </a:rPr>
              <a:t>Web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0" y="8394700"/>
            <a:ext cx="635000" cy="685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56900" y="3543300"/>
            <a:ext cx="6172200" cy="61722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1430000" y="4572000"/>
            <a:ext cx="624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하면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Github Action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실행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91900" y="5511800"/>
            <a:ext cx="7264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S3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tar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압축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Code Deploy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실행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30000" y="6578600"/>
            <a:ext cx="7759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사항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Web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반영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04600" y="3594100"/>
            <a:ext cx="6261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로컬에서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사항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Github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업로드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731500" y="35687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1 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731500" y="45085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2 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31500" y="55118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3 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731500" y="65405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4 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858500" y="2794000"/>
            <a:ext cx="1612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실행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33300" y="2806700"/>
            <a:ext cx="4660900" cy="5334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2560300" y="2857500"/>
            <a:ext cx="509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30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초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~ 40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초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만에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완료되는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자동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배포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887200" y="7886700"/>
            <a:ext cx="59817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로컬에서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수정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사항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업로드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30 ~ 40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초만에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서비스에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반영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가능한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인프라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0" y="5918200"/>
            <a:ext cx="4991100" cy="328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200" y="5918200"/>
            <a:ext cx="3175000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0" y="5918200"/>
            <a:ext cx="3175000" cy="328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0" y="2146300"/>
            <a:ext cx="3175000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2146300"/>
            <a:ext cx="8636000" cy="328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6781800"/>
            <a:ext cx="3289300" cy="328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사용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기술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스택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571500"/>
            <a:ext cx="23114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6667500"/>
            <a:ext cx="11684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300" y="8051800"/>
            <a:ext cx="22987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6413500"/>
            <a:ext cx="1295400" cy="121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60600" y="6527800"/>
            <a:ext cx="18923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22600" y="7721600"/>
            <a:ext cx="14097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5100" y="6413500"/>
            <a:ext cx="11176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82800" y="7632700"/>
            <a:ext cx="762000" cy="76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9000" y="7823200"/>
            <a:ext cx="2298700" cy="825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8000" y="3073400"/>
            <a:ext cx="1117600" cy="1193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40700" y="3009900"/>
            <a:ext cx="2260600" cy="129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88200" y="3073400"/>
            <a:ext cx="1155700" cy="1130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44700" y="5715000"/>
            <a:ext cx="2324100" cy="431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79700" y="2933700"/>
            <a:ext cx="1054100" cy="138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44700" y="1930400"/>
            <a:ext cx="2324100" cy="431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4706600" y="19177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Front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19300" y="57150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API + ETC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87100" y="5753100"/>
            <a:ext cx="2324100" cy="431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061700" y="57404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Back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9300" y="1930400"/>
            <a:ext cx="2324100" cy="43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58400" y="2984500"/>
            <a:ext cx="1485900" cy="1435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22100" y="2971800"/>
            <a:ext cx="1371600" cy="1308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791200" y="19177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Infra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54700" y="57404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DB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9300" y="5753100"/>
            <a:ext cx="2324100" cy="431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21700" y="7480300"/>
            <a:ext cx="1435100" cy="1524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791200" y="5740400"/>
            <a:ext cx="238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487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lack"/>
              </a:rPr>
              <a:t>DB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6781800"/>
            <a:ext cx="3289300" cy="328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293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역할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분담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7200" y="571500"/>
            <a:ext cx="23114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내용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438400"/>
            <a:ext cx="1536700" cy="1536700"/>
          </a:xfrm>
          <a:prstGeom prst="rect">
            <a:avLst/>
          </a:prstGeom>
          <a:effectLst>
            <a:outerShdw blurRad="24276" dist="115308" dir="3480000">
              <a:srgbClr val="000000">
                <a:alpha val="21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289800" y="2451100"/>
            <a:ext cx="2641600" cy="232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1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팀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팀장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개발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Project Leader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서비스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구현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개발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추출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32800"/>
              </a:lnSpc>
            </a:pPr>
            <a:endParaRPr lang="ko-KR" sz="2300" b="0" i="0" u="none" strike="noStrike">
              <a:solidFill>
                <a:srgbClr val="222222"/>
              </a:solidFill>
              <a:ea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91200" y="4178300"/>
            <a:ext cx="977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5D8DFC"/>
                </a:highlight>
                <a:ea typeface="Pretendard Black"/>
              </a:rPr>
              <a:t>유상범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8900" y="2438400"/>
            <a:ext cx="1536700" cy="1536700"/>
          </a:xfrm>
          <a:prstGeom prst="rect">
            <a:avLst/>
          </a:prstGeom>
          <a:effectLst>
            <a:outerShdw blurRad="24276" dist="115308" dir="3480000">
              <a:srgbClr val="000000">
                <a:alpha val="21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3423900" y="2451100"/>
            <a:ext cx="3644900" cy="232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산출물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관리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, 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문서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작업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(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서기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추출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웹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페이지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발표자</a:t>
            </a:r>
          </a:p>
          <a:p>
            <a:pPr lvl="0" algn="l">
              <a:lnSpc>
                <a:spcPct val="132800"/>
              </a:lnSpc>
            </a:pPr>
            <a:endParaRPr lang="ko-KR" sz="2300" b="0" i="0" u="none" strike="noStrike">
              <a:solidFill>
                <a:srgbClr val="222222"/>
              </a:solidFill>
              <a:ea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925300" y="4178300"/>
            <a:ext cx="977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5D8DFC"/>
                </a:highlight>
                <a:ea typeface="Pretendard Black"/>
              </a:rPr>
              <a:t>강진모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5016500"/>
            <a:ext cx="1536700" cy="1536700"/>
          </a:xfrm>
          <a:prstGeom prst="rect">
            <a:avLst/>
          </a:prstGeom>
          <a:effectLst>
            <a:outerShdw blurRad="24276" dist="115308" dir="3480000">
              <a:srgbClr val="000000">
                <a:alpha val="21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7289800" y="5029200"/>
            <a:ext cx="2641600" cy="184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서비스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구현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개발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추출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3280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DB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Infra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웹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페이지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91200" y="6756400"/>
            <a:ext cx="977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5D8DFC"/>
                </a:highlight>
                <a:ea typeface="Pretendard Black"/>
              </a:rPr>
              <a:t>강이삭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600" y="7607300"/>
            <a:ext cx="1536700" cy="1536700"/>
          </a:xfrm>
          <a:prstGeom prst="rect">
            <a:avLst/>
          </a:prstGeom>
          <a:effectLst>
            <a:outerShdw blurRad="24276" dist="115308" dir="3480000">
              <a:srgbClr val="000000">
                <a:alpha val="21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7251700" y="7785100"/>
            <a:ext cx="3746500" cy="137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산출물</a:t>
            </a:r>
            <a:r>
              <a:rPr lang="en-US" sz="2300" b="0" i="0" u="none" strike="noStrike" dirty="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관리</a:t>
            </a:r>
            <a:r>
              <a:rPr lang="en-US" sz="2300" b="0" i="0" u="none" strike="noStrike" dirty="0">
                <a:solidFill>
                  <a:srgbClr val="222222"/>
                </a:solidFill>
                <a:latin typeface="Pretendard Medium"/>
              </a:rPr>
              <a:t>, </a:t>
            </a: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문서</a:t>
            </a:r>
            <a:r>
              <a:rPr lang="en-US" sz="2300" b="0" i="0" u="none" strike="noStrike" dirty="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작업</a:t>
            </a:r>
            <a:r>
              <a:rPr lang="en-US" sz="2300" b="0" i="0" u="none" strike="noStrike" dirty="0">
                <a:solidFill>
                  <a:srgbClr val="222222"/>
                </a:solidFill>
                <a:latin typeface="Pretendard Medium"/>
              </a:rPr>
              <a:t>(</a:t>
            </a: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부서기</a:t>
            </a:r>
            <a:r>
              <a:rPr lang="en-US" sz="2300" b="0" i="0" u="none" strike="noStrike" dirty="0">
                <a:solidFill>
                  <a:srgbClr val="222222"/>
                </a:solidFill>
                <a:latin typeface="Pretendard Medium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데이터</a:t>
            </a:r>
            <a:r>
              <a:rPr lang="en-US" sz="2300" b="0" i="0" u="none" strike="noStrike" dirty="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추출</a:t>
            </a:r>
            <a:r>
              <a:rPr lang="en-US" sz="2300" b="0" i="0" u="none" strike="noStrike" dirty="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 dirty="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서비스</a:t>
            </a:r>
            <a:r>
              <a:rPr lang="en-US" sz="2300" b="0" i="0" u="none" strike="noStrike" dirty="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구현</a:t>
            </a:r>
            <a:r>
              <a:rPr lang="en-US" sz="2300" b="0" i="0" u="none" strike="noStrike" dirty="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 dirty="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222222"/>
                </a:solidFill>
                <a:ea typeface="Pretendard Medium"/>
              </a:rPr>
              <a:t>개발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16600" y="9347200"/>
            <a:ext cx="977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5D8DFC"/>
                </a:highlight>
                <a:ea typeface="Pretendard Black"/>
              </a:rPr>
              <a:t>박기범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8900" y="4953000"/>
            <a:ext cx="1536700" cy="1536700"/>
          </a:xfrm>
          <a:prstGeom prst="rect">
            <a:avLst/>
          </a:prstGeom>
          <a:effectLst>
            <a:outerShdw blurRad="24276" dist="115308" dir="3480000">
              <a:srgbClr val="000000">
                <a:alpha val="21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13423900" y="5156200"/>
            <a:ext cx="3644900" cy="137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서비스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구현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개발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추출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발표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자료</a:t>
            </a:r>
            <a:r>
              <a:rPr lang="en-US" sz="23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Pretendard Medium"/>
              </a:rPr>
              <a:t>제작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25300" y="6692900"/>
            <a:ext cx="9779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5D8DFC"/>
                </a:highlight>
                <a:ea typeface="Pretendard Black"/>
              </a:rPr>
              <a:t>유다은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11455400" y="2768600"/>
            <a:ext cx="4927600" cy="1955800"/>
          </a:xfrm>
          <a:prstGeom prst="rect">
            <a:avLst/>
          </a:prstGeom>
          <a:effectLst>
            <a:outerShdw blurRad="99379" dir="2700000">
              <a:srgbClr val="64B1D2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11455400" y="5143500"/>
            <a:ext cx="4927600" cy="1955800"/>
          </a:xfrm>
          <a:prstGeom prst="rect">
            <a:avLst/>
          </a:prstGeom>
          <a:effectLst>
            <a:outerShdw blurRad="99379" dir="2700000">
              <a:srgbClr val="64B1D2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11468100" y="7632700"/>
            <a:ext cx="4927600" cy="1955800"/>
          </a:xfrm>
          <a:prstGeom prst="rect">
            <a:avLst/>
          </a:prstGeom>
          <a:effectLst>
            <a:outerShdw blurRad="99379" dir="2700000">
              <a:srgbClr val="64B1D2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100" y="8280400"/>
            <a:ext cx="660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5778500"/>
            <a:ext cx="660400" cy="66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3416300"/>
            <a:ext cx="660400" cy="660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137900" y="35179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37900" y="58801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99800" y="83820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77700" y="5892800"/>
            <a:ext cx="365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청약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관련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최신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뉴스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10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개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표시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41200" y="8013700"/>
            <a:ext cx="4089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최근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마감된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공고의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경쟁률과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다가올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청약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공고를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아파트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,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무순위로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나누어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5800" y="3162300"/>
            <a:ext cx="3657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상단바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메뉴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청약캘린더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,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청약용어집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, FAQ,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마이페이지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,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경쟁률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분석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Medium"/>
              </a:rPr>
              <a:t>제공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Medium"/>
              </a:rPr>
              <a:t>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200" y="774700"/>
            <a:ext cx="476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구현</a:t>
            </a: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내용</a:t>
            </a:r>
          </a:p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UI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제작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15400" y="711200"/>
            <a:ext cx="4419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Main Page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752600" y="7531100"/>
            <a:ext cx="46355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100" y="2768600"/>
            <a:ext cx="4940300" cy="7289800"/>
          </a:xfrm>
          <a:prstGeom prst="rect">
            <a:avLst/>
          </a:prstGeom>
          <a:effectLst>
            <a:outerShdw blurRad="760766" dir="2700000">
              <a:srgbClr val="64B1D2">
                <a:alpha val="48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7251700"/>
            <a:ext cx="2730500" cy="2730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7300" y="2578100"/>
            <a:ext cx="660400" cy="660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080000" y="26797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64B1D2">
                    <a:alpha val="90980"/>
                  </a:srgbClr>
                </a:solidFill>
                <a:latin typeface="Pretendard Black"/>
              </a:rPr>
              <a:t>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3467100"/>
            <a:ext cx="660400" cy="660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994900" y="35687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64B1D2">
                    <a:alpha val="90980"/>
                  </a:srgbClr>
                </a:solidFill>
                <a:latin typeface="Pretendard Black"/>
              </a:rPr>
              <a:t>02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5270500"/>
            <a:ext cx="660400" cy="660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994900" y="53594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64B1D2">
                    <a:alpha val="90980"/>
                  </a:srgbClr>
                </a:solidFill>
                <a:latin typeface="Pretendard Black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7200" y="33147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27700" y="1600200"/>
            <a:ext cx="11988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은행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어플과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연동할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없어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만든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프로토타입의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없어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더함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추후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도입을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고려해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모바일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친화적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UI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제작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29300" y="571500"/>
            <a:ext cx="3505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메인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페이지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300" y="1473200"/>
            <a:ext cx="4889500" cy="7518400"/>
          </a:xfrm>
          <a:prstGeom prst="rect">
            <a:avLst/>
          </a:prstGeom>
          <a:effectLst>
            <a:outerShdw blurRad="534882" dir="2700000">
              <a:srgbClr val="64B1D2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200400"/>
            <a:ext cx="4038600" cy="5410200"/>
          </a:xfrm>
          <a:prstGeom prst="rect">
            <a:avLst/>
          </a:prstGeom>
          <a:effectLst>
            <a:outerShdw blurRad="365127" dir="2700000">
              <a:srgbClr val="64B1D2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29300" y="1333500"/>
            <a:ext cx="4533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Chatbot Service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774700"/>
            <a:ext cx="476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구현</a:t>
            </a: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내용</a:t>
            </a:r>
          </a:p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UI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제작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235200" y="7061200"/>
            <a:ext cx="56007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7251700"/>
            <a:ext cx="2730500" cy="273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63600" y="5143500"/>
            <a:ext cx="2540000" cy="2628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75200" y="8597900"/>
            <a:ext cx="6604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플로팅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버튼으로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챗봇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이용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가능</a:t>
            </a:r>
          </a:p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은행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어플에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버튼만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추가하면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서비스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도입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93900" y="8001000"/>
            <a:ext cx="36703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사용자가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입력창을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통해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돌발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질문을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할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경우도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고려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 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67300" y="2273300"/>
            <a:ext cx="4102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Medium"/>
              </a:rPr>
              <a:t>추후</a:t>
            </a:r>
            <a:r>
              <a:rPr lang="en-US" sz="28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Medium"/>
              </a:rPr>
              <a:t>서비스</a:t>
            </a:r>
            <a:r>
              <a:rPr lang="en-US" sz="28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Medium"/>
              </a:rPr>
              <a:t>도입을</a:t>
            </a:r>
            <a:r>
              <a:rPr lang="en-US" sz="28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Medium"/>
              </a:rPr>
              <a:t>고려한</a:t>
            </a:r>
          </a:p>
          <a:p>
            <a:pPr lvl="0" algn="ctr">
              <a:lnSpc>
                <a:spcPct val="96279"/>
              </a:lnSpc>
            </a:pP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모바일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95959"/>
                </a:solidFill>
                <a:ea typeface="Pretendard Bold"/>
              </a:rPr>
              <a:t>친화적</a:t>
            </a: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 UI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29300" y="571500"/>
            <a:ext cx="581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챗봇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Bold"/>
              </a:rPr>
              <a:t>청약이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만나기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43200" y="5651500"/>
            <a:ext cx="26416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4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가지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메뉴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중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쉽게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선택할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수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있는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595959"/>
                </a:solidFill>
                <a:ea typeface="Pretendard Bold"/>
              </a:rPr>
              <a:t>직관적인</a:t>
            </a:r>
            <a:r>
              <a:rPr lang="en-US" sz="2600" b="0" i="0" u="none" strike="noStrike" spc="-200">
                <a:solidFill>
                  <a:srgbClr val="595959"/>
                </a:solidFill>
                <a:latin typeface="Pretendard Bold"/>
              </a:rPr>
              <a:t> UI 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20000">
            <a:off x="8661400" y="6985000"/>
            <a:ext cx="2184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29300" y="1333500"/>
            <a:ext cx="4533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Chatbot Message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774700"/>
            <a:ext cx="476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구현</a:t>
            </a: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내용</a:t>
            </a:r>
          </a:p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UI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제작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0" y="2463800"/>
            <a:ext cx="4851400" cy="7467600"/>
          </a:xfrm>
          <a:prstGeom prst="rect">
            <a:avLst/>
          </a:prstGeom>
          <a:effectLst>
            <a:outerShdw blurRad="527265" dir="2700000">
              <a:srgbClr val="64B1D2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300" y="571500"/>
            <a:ext cx="6565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챗봇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Bold"/>
              </a:rPr>
              <a:t>청약이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상황별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메시지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11226800" y="2882900"/>
            <a:ext cx="6197600" cy="1371600"/>
          </a:xfrm>
          <a:prstGeom prst="rect">
            <a:avLst/>
          </a:prstGeom>
          <a:effectLst>
            <a:outerShdw blurRad="48978" dir="2700000">
              <a:srgbClr val="64B1D2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3251200"/>
            <a:ext cx="660400" cy="660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09300" y="33528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96700" y="3149600"/>
            <a:ext cx="4419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웰컴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메시지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안녕하세요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청약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도우미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청약이입니다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11214100" y="4521200"/>
            <a:ext cx="6210300" cy="1371600"/>
          </a:xfrm>
          <a:prstGeom prst="rect">
            <a:avLst/>
          </a:prstGeom>
          <a:effectLst>
            <a:outerShdw blurRad="48978" dir="2700000">
              <a:srgbClr val="64B1D2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1200" y="4889500"/>
            <a:ext cx="660400" cy="660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883900" y="49911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84000" y="4737100"/>
            <a:ext cx="4330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실패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메시지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청약이가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제공할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수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없는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답변이예요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91000"/>
          </a:blip>
          <a:stretch>
            <a:fillRect/>
          </a:stretch>
        </p:blipFill>
        <p:spPr>
          <a:xfrm>
            <a:off x="11188700" y="6121400"/>
            <a:ext cx="6235700" cy="1371600"/>
          </a:xfrm>
          <a:prstGeom prst="rect">
            <a:avLst/>
          </a:prstGeom>
          <a:effectLst>
            <a:outerShdw blurRad="48978" dir="2700000">
              <a:srgbClr val="64B1D2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6502400"/>
            <a:ext cx="660400" cy="660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871200" y="66040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03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91000"/>
          </a:blip>
          <a:stretch>
            <a:fillRect/>
          </a:stretch>
        </p:blipFill>
        <p:spPr>
          <a:xfrm>
            <a:off x="11188700" y="7721600"/>
            <a:ext cx="6235700" cy="1371600"/>
          </a:xfrm>
          <a:prstGeom prst="rect">
            <a:avLst/>
          </a:prstGeom>
          <a:effectLst>
            <a:outerShdw blurRad="49215" dir="2700000">
              <a:srgbClr val="64B1D2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8089900"/>
            <a:ext cx="660400" cy="660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673600" y="4597400"/>
            <a:ext cx="609600" cy="152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406900" y="6565900"/>
            <a:ext cx="1130300" cy="152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-2235200" y="7061200"/>
            <a:ext cx="56007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10871200" y="8191500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84000" y="6413500"/>
            <a:ext cx="4330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무응답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메시지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청약이가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답변을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기다리고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있어요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96700" y="7810500"/>
            <a:ext cx="5359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종료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Bold"/>
              </a:rPr>
              <a:t>메시지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청약이와의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대화가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도움이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되었나요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?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추가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질문이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있다면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언제든지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90980"/>
                  </a:srgbClr>
                </a:solidFill>
                <a:ea typeface="Pretendard Regular"/>
              </a:rPr>
              <a:t>질문해주세요</a:t>
            </a:r>
            <a:r>
              <a:rPr lang="en-US" sz="2400" b="0" i="0" u="none" strike="noStrike" spc="-200">
                <a:solidFill>
                  <a:srgbClr val="000000">
                    <a:alpha val="9098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26800" y="1866900"/>
            <a:ext cx="5549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3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분간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무응답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메시지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이후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1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초과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종료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메시지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처리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95800" y="3886200"/>
            <a:ext cx="977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64B1D2"/>
                </a:solidFill>
                <a:latin typeface="Pretendard Medium"/>
              </a:rPr>
              <a:t>17:10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95800" y="5511800"/>
            <a:ext cx="977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64B1D2"/>
                </a:solidFill>
                <a:latin typeface="Pretendard Medium"/>
              </a:rPr>
              <a:t>17:14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95800" y="7759700"/>
            <a:ext cx="977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64B1D2"/>
                </a:solidFill>
                <a:latin typeface="Pretendard Medium"/>
              </a:rPr>
              <a:t>17:15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924300" y="5029200"/>
            <a:ext cx="220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무응답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메시지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73500" y="3416300"/>
            <a:ext cx="220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답변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메시지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24300" y="7302500"/>
            <a:ext cx="220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종료</a:t>
            </a:r>
            <a:r>
              <a:rPr lang="en-US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메시지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42000" y="1320800"/>
            <a:ext cx="4419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Subcontents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7251700"/>
            <a:ext cx="2730500" cy="273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2425700"/>
            <a:ext cx="4508500" cy="6845300"/>
          </a:xfrm>
          <a:prstGeom prst="rect">
            <a:avLst/>
          </a:prstGeom>
          <a:effectLst>
            <a:outerShdw blurRad="303961" dir="2700000">
              <a:srgbClr val="64B1D2">
                <a:alpha val="48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8200" y="2425700"/>
            <a:ext cx="4686300" cy="6858000"/>
          </a:xfrm>
          <a:prstGeom prst="rect">
            <a:avLst/>
          </a:prstGeom>
          <a:effectLst>
            <a:outerShdw blurRad="328687" dir="2700000">
              <a:srgbClr val="64B1D2">
                <a:alpha val="48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2235200" y="7061200"/>
            <a:ext cx="56007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457200" y="774700"/>
            <a:ext cx="476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구현</a:t>
            </a: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내용</a:t>
            </a:r>
          </a:p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UI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제작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77100" y="9131300"/>
            <a:ext cx="1803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청약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용어집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33300" y="9093200"/>
            <a:ext cx="1803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청약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캘린더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29300" y="571500"/>
            <a:ext cx="3505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부가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콘텐츠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42000" y="1320800"/>
            <a:ext cx="4419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200">
                <a:solidFill>
                  <a:srgbClr val="64B1D2">
                    <a:alpha val="43137"/>
                  </a:srgbClr>
                </a:solidFill>
                <a:latin typeface="Pretendard Medium"/>
              </a:rPr>
              <a:t>Subcontents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2235200" y="7048500"/>
            <a:ext cx="56134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7251700"/>
            <a:ext cx="2730500" cy="273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2374900"/>
            <a:ext cx="4673600" cy="6972300"/>
          </a:xfrm>
          <a:prstGeom prst="rect">
            <a:avLst/>
          </a:prstGeom>
          <a:effectLst>
            <a:outerShdw blurRad="326189" dir="2700000">
              <a:srgbClr val="64B1D2">
                <a:alpha val="48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0100" y="2425700"/>
            <a:ext cx="4749800" cy="6858000"/>
          </a:xfrm>
          <a:prstGeom prst="rect">
            <a:avLst/>
          </a:prstGeom>
          <a:effectLst>
            <a:outerShdw blurRad="337341" dir="2700000">
              <a:srgbClr val="64B1D2">
                <a:alpha val="48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2235200" y="7061200"/>
            <a:ext cx="5600700" cy="228600"/>
          </a:xfrm>
          <a:prstGeom prst="rect">
            <a:avLst/>
          </a:prstGeom>
          <a:effectLst>
            <a:outerShdw blurRad="6305" dist="93482" dir="10800000">
              <a:srgbClr val="000000">
                <a:alpha val="11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457200" y="774700"/>
            <a:ext cx="4762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구현</a:t>
            </a:r>
            <a:r>
              <a:rPr lang="en-US" sz="3500" b="0" i="0" u="none" strike="noStrike" spc="-2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500" b="0" i="0" u="none" strike="noStrike" spc="-200">
                <a:solidFill>
                  <a:srgbClr val="FFFFFF"/>
                </a:solidFill>
                <a:ea typeface="Pretendard Black"/>
              </a:rPr>
              <a:t>내용</a:t>
            </a:r>
          </a:p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UI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제작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77100" y="9093200"/>
            <a:ext cx="1803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경쟁률</a:t>
            </a: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33300" y="9093200"/>
            <a:ext cx="1803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FAQ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3416300"/>
            <a:ext cx="160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청약이가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세상에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나오는</a:t>
            </a:r>
            <a:r>
              <a:rPr lang="en-US" sz="1700" b="0" i="0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700" b="0" i="0" u="none" strike="noStrike">
                <a:solidFill>
                  <a:srgbClr val="FFFFFF"/>
                </a:solidFill>
                <a:ea typeface="Pretendard ExtraLight"/>
              </a:rPr>
              <a:t>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29300" y="571500"/>
            <a:ext cx="3505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부가</a:t>
            </a:r>
            <a:r>
              <a:rPr lang="en-US" sz="5000" b="0" i="0" u="none" strike="noStrike" spc="-3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Pretendard Medium"/>
              </a:rPr>
              <a:t>콘텐츠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476500"/>
            <a:ext cx="9067800" cy="359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2222500"/>
            <a:ext cx="11582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100" y="2438400"/>
            <a:ext cx="2895600" cy="1828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38700" y="6896100"/>
            <a:ext cx="115951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최근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년간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신청자의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연령대를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관찰하면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꾸준히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연령대에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비해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2030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세대가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월등히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많음을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  <a:p>
            <a:pPr lvl="0" algn="l">
              <a:lnSpc>
                <a:spcPct val="124499"/>
              </a:lnSpc>
            </a:pPr>
            <a:endParaRPr lang="ko-KR" sz="24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59300" y="6400800"/>
            <a:ext cx="2959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출처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: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한국부동산원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97400" y="1778000"/>
            <a:ext cx="326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월간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연령별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청약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신청자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64100" y="8305800"/>
            <a:ext cx="10706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→ 2030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세대가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제도를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적극적으로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활용하며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마련을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위해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행동으로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실천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9900" y="2527300"/>
            <a:ext cx="32512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2030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세대가</a:t>
            </a:r>
          </a:p>
          <a:p>
            <a:pPr lvl="0" algn="ctr">
              <a:lnSpc>
                <a:spcPct val="114539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압도적으로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높은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비율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차지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3700" y="6413500"/>
            <a:ext cx="5105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*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신청자가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0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명인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경우는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공급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세대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수가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없을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경우에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해당함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청약으로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관심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주목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495300"/>
            <a:ext cx="14097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기대효과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845300"/>
            <a:ext cx="3238500" cy="345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416300"/>
            <a:ext cx="7988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700" y="1803400"/>
            <a:ext cx="3416300" cy="328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300" y="1803400"/>
            <a:ext cx="3416300" cy="328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00" y="1790700"/>
            <a:ext cx="3276600" cy="327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156200" y="5448300"/>
            <a:ext cx="317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청약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제도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이해도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향상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55200" y="5473700"/>
            <a:ext cx="2730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부적격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당첨자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감소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74800" y="5283200"/>
            <a:ext cx="26797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서비스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효율성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만족도</a:t>
            </a:r>
            <a:r>
              <a:rPr lang="en-US" sz="2800" b="0" i="0" u="none" strike="noStrike">
                <a:solidFill>
                  <a:srgbClr val="2D3136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증대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52600" y="2476500"/>
            <a:ext cx="21844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7200" y="2438400"/>
            <a:ext cx="2374900" cy="194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1900" y="2552700"/>
            <a:ext cx="2095500" cy="173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24400" y="6540500"/>
            <a:ext cx="41529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주요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타겟층의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청약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제도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이해도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제고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AI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챗봇을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복잡한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청약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규정과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절차에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대한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설명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제공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실시간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상담을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즉각적인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의문점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해소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02800" y="6426200"/>
            <a:ext cx="3276600" cy="279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신청자의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입력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실수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최소화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AI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기반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자격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검증을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부적격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요소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사전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점겅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개인별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맞춤형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가이드를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정확한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청약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신청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도움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실시간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정책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업데이트를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최신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정보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반영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20800" y="6540500"/>
            <a:ext cx="3200400" cy="279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은행의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경우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청약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통장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모객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가능</a:t>
            </a:r>
          </a:p>
          <a:p>
            <a:pPr marL="342900" lvl="0" indent="-342900" algn="l">
              <a:lnSpc>
                <a:spcPct val="132800"/>
              </a:lnSpc>
              <a:buClr>
                <a:srgbClr val="787878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고객의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경우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은행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어플을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통해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접근하므로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원스톱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서비스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이용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가능</a:t>
            </a:r>
          </a:p>
          <a:p>
            <a:pPr lvl="1" algn="l">
              <a:lnSpc>
                <a:spcPct val="132800"/>
              </a:lnSpc>
            </a:pPr>
            <a:endParaRPr lang="ko-KR" sz="2000" b="0" i="0" u="none" strike="noStrike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32800"/>
              </a:lnSpc>
            </a:pPr>
            <a:endParaRPr lang="ko-KR" sz="2000" b="0" i="0" u="none" strike="noStrike">
              <a:solidFill>
                <a:srgbClr val="787878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-3048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952500"/>
            <a:ext cx="1409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845300"/>
            <a:ext cx="3238500" cy="345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143000"/>
            <a:ext cx="1384300" cy="1384300"/>
          </a:xfrm>
          <a:prstGeom prst="rect">
            <a:avLst/>
          </a:prstGeom>
          <a:effectLst>
            <a:outerShdw blurRad="19803" dist="104144" dir="3480000">
              <a:srgbClr val="000000">
                <a:alpha val="2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866900"/>
            <a:ext cx="9537700" cy="3035300"/>
          </a:xfrm>
          <a:prstGeom prst="rect">
            <a:avLst/>
          </a:prstGeom>
          <a:effectLst>
            <a:outerShdw blurRad="251853" dir="2700000">
              <a:srgbClr val="64B1D2">
                <a:alpha val="6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8900" y="5384800"/>
            <a:ext cx="1384300" cy="1384300"/>
          </a:xfrm>
          <a:prstGeom prst="rect">
            <a:avLst/>
          </a:prstGeom>
          <a:effectLst>
            <a:outerShdw blurRad="19803" dist="104144" dir="3480000">
              <a:srgbClr val="000000">
                <a:alpha val="21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200" y="6337300"/>
            <a:ext cx="11366500" cy="2908300"/>
          </a:xfrm>
          <a:prstGeom prst="rect">
            <a:avLst/>
          </a:prstGeom>
          <a:effectLst>
            <a:outerShdw blurRad="230683" dir="2700000">
              <a:srgbClr val="64B1D2">
                <a:alpha val="6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6794500" y="6756400"/>
            <a:ext cx="95504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이렇게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많은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시간과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노력을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들인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프로젝트는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처음이었기에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하고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싶은것도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해야하는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것도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많은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프로젝트였습니다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.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시간이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부족하여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하고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싶은걸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하지는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못했지만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좋은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팀원들과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협업하여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휼륭한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결과물을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낸것에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만족합니다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.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이렇게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프로젝트의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끝이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왔지만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이번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기회를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통해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배운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협업방식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기술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기획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등의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능력은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앞으로도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많은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도움이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될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것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Medium"/>
              </a:rPr>
              <a:t>같습니다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Medium"/>
              </a:rPr>
              <a:t>.</a:t>
            </a:r>
          </a:p>
          <a:p>
            <a:pPr lvl="0" algn="r">
              <a:lnSpc>
                <a:spcPct val="99600"/>
              </a:lnSpc>
            </a:pPr>
            <a:endParaRPr lang="en-US" sz="2500" b="0" i="0" u="none" strike="noStrike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5900" y="2476500"/>
            <a:ext cx="88011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프로젝트와는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달리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기획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초반의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문서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작업이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인상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깊었음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프로젝트의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방향을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체계적으로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설계할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좋은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경험이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되었음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 RAG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처음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사용했는데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구현까지는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쉽지만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정확한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답변을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얻기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위해서는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LLM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깊은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이해가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필요하다는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생각이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들었음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 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65900" y="1193800"/>
            <a:ext cx="1435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유상범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43100" y="5702300"/>
            <a:ext cx="1435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강이삭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-3048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7200" y="952500"/>
            <a:ext cx="1409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845300"/>
            <a:ext cx="3238500" cy="345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42900"/>
            <a:ext cx="1384300" cy="1384300"/>
          </a:xfrm>
          <a:prstGeom prst="rect">
            <a:avLst/>
          </a:prstGeom>
          <a:effectLst>
            <a:outerShdw blurRad="19803" dist="104144" dir="3480000">
              <a:srgbClr val="000000">
                <a:alpha val="2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399" y="889000"/>
            <a:ext cx="11776885" cy="3213100"/>
          </a:xfrm>
          <a:prstGeom prst="rect">
            <a:avLst/>
          </a:prstGeom>
          <a:effectLst>
            <a:outerShdw blurRad="251853" dir="2700000">
              <a:srgbClr val="64B1D2">
                <a:alpha val="6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8900" y="3937000"/>
            <a:ext cx="1384300" cy="1384300"/>
          </a:xfrm>
          <a:prstGeom prst="rect">
            <a:avLst/>
          </a:prstGeom>
          <a:effectLst>
            <a:outerShdw blurRad="19803" dist="104144" dir="3480000">
              <a:srgbClr val="000000">
                <a:alpha val="21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300" y="4889500"/>
            <a:ext cx="10312400" cy="2362200"/>
          </a:xfrm>
          <a:prstGeom prst="rect">
            <a:avLst/>
          </a:prstGeom>
          <a:effectLst>
            <a:outerShdw blurRad="152987" dir="2700000">
              <a:srgbClr val="64B1D2">
                <a:alpha val="6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6705600" y="5232400"/>
            <a:ext cx="100711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지금까지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배운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실제로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사용할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있는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좋은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기회였습니다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. </a:t>
            </a:r>
          </a:p>
          <a:p>
            <a:pPr lvl="0" algn="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이번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프로젝트를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진행하며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부족했던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지식도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보완할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있었고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팀원들과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협업하고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도움을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받으며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새로운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것을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배우고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lvl="0" algn="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발전해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나갈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있는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유익한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Medium"/>
              </a:rPr>
              <a:t>시간이었습니다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Medium"/>
              </a:rPr>
              <a:t>.</a:t>
            </a:r>
          </a:p>
          <a:p>
            <a:pPr lvl="0" algn="r">
              <a:lnSpc>
                <a:spcPct val="99600"/>
              </a:lnSpc>
            </a:pPr>
            <a:endParaRPr lang="en-US" sz="25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72300" y="1371600"/>
            <a:ext cx="98044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“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어려운 내용을 쉽게 설명하는 서비스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“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아이디어로 시작해 주택 청약 주제를 선정했고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,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이 과정에서 청약 제도에 대한 깊이 있는 이해를 얻으며 도메인 지식의 중요성을 깨달았다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. AI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와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RAG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에 대한 초기 이해 부족으로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ea typeface="Pretendard Medium"/>
              </a:rPr>
              <a:t>챗봇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 개발을 쉽게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ea typeface="Pretendard Medium"/>
              </a:rPr>
              <a:t>생각헸으나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,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실제로는 정확한 응답 생성과 빠른 처리가 어려워 기존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ea typeface="Pretendard Medium"/>
              </a:rPr>
              <a:t>챗봇들의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 접근 방식을 이해하게 되었다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정확도 향상을 위해 노력했지만 큰 개선을 이루지 못했고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 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이를 통해 상용화된 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LLM 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기반 </a:t>
            </a:r>
            <a:r>
              <a:rPr lang="ko-KR" altLang="en-US" sz="2500" dirty="0" err="1">
                <a:solidFill>
                  <a:srgbClr val="000000"/>
                </a:solidFill>
                <a:latin typeface="Pretendard Medium"/>
                <a:ea typeface="Pretendard Medium"/>
              </a:rPr>
              <a:t>챗봇의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뛰어난 성능에 감탄하게 되었다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.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65900" y="393700"/>
            <a:ext cx="1435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강진모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43100" y="4292600"/>
            <a:ext cx="1435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박기범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7048500"/>
            <a:ext cx="1384300" cy="1384300"/>
          </a:xfrm>
          <a:prstGeom prst="rect">
            <a:avLst/>
          </a:prstGeom>
          <a:effectLst>
            <a:outerShdw blurRad="19803" dist="104144" dir="3480000">
              <a:srgbClr val="000000">
                <a:alpha val="21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7886700"/>
            <a:ext cx="11747500" cy="2057400"/>
          </a:xfrm>
          <a:prstGeom prst="rect">
            <a:avLst/>
          </a:prstGeom>
          <a:effectLst>
            <a:outerShdw blurRad="115656" dir="2700000">
              <a:srgbClr val="64B1D2">
                <a:alpha val="6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6553200" y="8077200"/>
            <a:ext cx="107315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기획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단계에서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공급자가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아닌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서비스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입장에서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생각해보는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경험을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있었음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LLM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이라는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기술이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있어도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챗봇은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어느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시나리오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기반으로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작동해야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함을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느꼈음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53200" y="7264400"/>
            <a:ext cx="1435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255"/>
              </a:lnSpc>
            </a:pPr>
            <a:r>
              <a:rPr lang="ko-KR" sz="2800" b="0" i="0" u="none" strike="noStrike">
                <a:solidFill>
                  <a:srgbClr val="2D3136"/>
                </a:solidFill>
                <a:ea typeface="Pretendard Bold"/>
              </a:rPr>
              <a:t>유다은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2298700"/>
            <a:ext cx="7937500" cy="403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900" y="3086100"/>
            <a:ext cx="4572000" cy="2374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89500" y="5994400"/>
            <a:ext cx="2959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출처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 :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한국부동산원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27600" y="1778000"/>
            <a:ext cx="326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서울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주택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청약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경쟁률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64100" y="8204200"/>
            <a:ext cx="11607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→ 2030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세대가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마련을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위해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주택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청약에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가장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관심을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갖지만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당첨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확률은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몹시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낮음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85800" y="3416300"/>
            <a:ext cx="35306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매우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높은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2030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세대의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청약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수요에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비해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주택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청약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공급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세대수는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상당히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적음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2603500"/>
            <a:ext cx="3441700" cy="698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31000" y="2730500"/>
            <a:ext cx="2946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 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최대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경쟁률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459.36 : 1 </a:t>
            </a:r>
          </a:p>
          <a:p>
            <a:pPr lvl="0" algn="ctr">
              <a:lnSpc>
                <a:spcPct val="114539"/>
              </a:lnSpc>
            </a:pPr>
            <a:endParaRPr lang="en-US" sz="2400" b="0" i="0" u="none" strike="noStrike" spc="-20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89500" y="6604000"/>
            <a:ext cx="115951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최근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년간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서울시의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경쟁률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평균을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보면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특별공급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유형은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63.82:1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일반공급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유형은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103.33:1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나타남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백분율로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환산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당첨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확률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평균은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각각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1.56%, 0.96%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로또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당첨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같은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당첨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2324100"/>
            <a:ext cx="5842000" cy="45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873500"/>
            <a:ext cx="5105400" cy="313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87900" y="6515100"/>
            <a:ext cx="232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출처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  :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한국부동산원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5700" y="1778000"/>
            <a:ext cx="4292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청약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부적격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당첨자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수와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비율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추이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0" y="2324100"/>
            <a:ext cx="406400" cy="52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201400" y="3022600"/>
            <a:ext cx="5676900" cy="207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청약에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당첨되었으나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유형의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조건에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부합하지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않아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공급을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받을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당첨자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요청서를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작성하지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않으면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통장이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정지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재당첨제한이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있는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공고는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 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신청</a:t>
            </a:r>
            <a:r>
              <a:rPr lang="en-US" sz="22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64B1D2"/>
                </a:solidFill>
                <a:ea typeface="Pretendard Bold"/>
              </a:rPr>
              <a:t>불가능함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11000" y="2413000"/>
            <a:ext cx="326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부적격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당첨자란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?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900" y="5664200"/>
            <a:ext cx="2362200" cy="12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300" y="5448300"/>
            <a:ext cx="55245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8400" y="5461000"/>
            <a:ext cx="469900" cy="469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85600" y="5499100"/>
            <a:ext cx="4940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최근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5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년간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부적격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당첨자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약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5%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이상</a:t>
            </a:r>
            <a:r>
              <a:rPr lang="en-US" sz="2400" b="0" i="0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Pretendard Bold"/>
              </a:rPr>
              <a:t>발생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7213600"/>
            <a:ext cx="6858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0100" y="7340600"/>
            <a:ext cx="6578600" cy="1854200"/>
          </a:xfrm>
          <a:prstGeom prst="rect">
            <a:avLst/>
          </a:prstGeom>
          <a:effectLst>
            <a:outerShdw blurRad="70383" dist="42717" dir="5400000">
              <a:srgbClr val="64B1D2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5524500" y="7391400"/>
            <a:ext cx="5207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부적격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당첨자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비율이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감소세를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보이는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64B1D2"/>
                </a:solidFill>
                <a:ea typeface="Pretendard Bold"/>
              </a:rPr>
              <a:t>이유</a:t>
            </a:r>
            <a:r>
              <a:rPr lang="en-US" sz="2400" b="0" i="0" u="none" strike="noStrike" spc="-200">
                <a:solidFill>
                  <a:srgbClr val="64B1D2"/>
                </a:solidFill>
                <a:latin typeface="Pretendard Bold"/>
              </a:rPr>
              <a:t>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4100" y="7975600"/>
            <a:ext cx="52324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부적격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당첨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사례가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계속되면서</a:t>
            </a: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청약에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관심이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사람들은</a:t>
            </a: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투자해서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공부하기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시작함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2300" y="6515100"/>
            <a:ext cx="6870700" cy="341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7600" y="6565900"/>
            <a:ext cx="5511800" cy="2730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341100" y="7137400"/>
            <a:ext cx="53721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희박한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확률로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당첨되어도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,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부적격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당첨에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해당해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주택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공급을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받지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못하는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경우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다수</a:t>
            </a:r>
            <a:r>
              <a:rPr lang="en-US" sz="28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Pretendard Bold"/>
              </a:rPr>
              <a:t>발생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지속적인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부적격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당첨자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발생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6248400"/>
            <a:ext cx="5702300" cy="3365500"/>
          </a:xfrm>
          <a:prstGeom prst="rect">
            <a:avLst/>
          </a:prstGeom>
          <a:effectLst>
            <a:outerShdw blurRad="116177" dist="135826" dir="2700000">
              <a:srgbClr val="000000">
                <a:alpha val="20000"/>
              </a:srgbClr>
            </a:outerShdw>
          </a:effectLst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737100" y="2260600"/>
          <a:ext cx="10020300" cy="2324100"/>
        </p:xfrm>
        <a:graphic>
          <a:graphicData uri="http://schemas.openxmlformats.org/drawingml/2006/table">
            <a:tbl>
              <a:tblPr/>
              <a:tblGrid>
                <a:gridCol w="334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21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년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(21,221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건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22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년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(13,813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건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23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년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(6,052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건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무주택기간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산정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오류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(22.4%)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무주택기간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산정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오류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(15.4%)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세대원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주택소유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여부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착오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(18.2%)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거주지역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선택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오류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(10%)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세대원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주택소유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여부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착오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(9.7%)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무주택기간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산정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오류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(13.7%)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세대원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주택소유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여부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착오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(8.7%)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거주지역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선택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오류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(8.9%)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미성년자녀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여부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착오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(6.2%)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64B1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782300" y="6769100"/>
            <a:ext cx="55880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신청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자격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기능이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없어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신청자가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직접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자격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검증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조건에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인지해야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개정이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계속되면서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청약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제도가</a:t>
            </a:r>
            <a:r>
              <a:rPr lang="en-US" sz="2400" b="0" i="0" u="none" strike="noStrike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64B1D2"/>
                </a:solidFill>
                <a:ea typeface="Pretendard Bold"/>
              </a:rPr>
              <a:t>복잡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해지고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기준이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Regular"/>
              </a:rPr>
              <a:t>변함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37100" y="1727200"/>
            <a:ext cx="6769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21 ~ 23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년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부적격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당첨자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발생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유형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TOP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4400" y="5600700"/>
            <a:ext cx="7023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본인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정보를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잘못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입력할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수가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있나요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24400" y="4737100"/>
            <a:ext cx="1057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→ 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신청자가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본인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자격과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가점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요소를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이해하지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못하거나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접수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과정에서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실수를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범함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부적격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당첨자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발생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원인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20600" y="1841500"/>
            <a:ext cx="232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출처</a:t>
            </a:r>
            <a:r>
              <a:rPr lang="en-US" sz="1400" b="0" i="0" u="none" strike="noStrike" spc="-100">
                <a:solidFill>
                  <a:srgbClr val="595959"/>
                </a:solidFill>
                <a:latin typeface="Pretendard ExtraLight"/>
              </a:rPr>
              <a:t>  : </a:t>
            </a:r>
            <a:r>
              <a:rPr lang="ko-KR" sz="1400" b="0" i="0" u="none" strike="noStrike" spc="-100">
                <a:solidFill>
                  <a:srgbClr val="595959"/>
                </a:solidFill>
                <a:ea typeface="Pretendard ExtraLight"/>
              </a:rPr>
              <a:t>한국부동산원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2578100"/>
            <a:ext cx="3378200" cy="2628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0" y="2565400"/>
            <a:ext cx="6985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규제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직계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비속을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포함한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부양가족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혼인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여부를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고려한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무주택기간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세대구성원과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신청자의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월평균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소득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부동산가액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소득세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납부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기간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4762500" y="1841500"/>
            <a:ext cx="5956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청약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신청자가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확인해야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하는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 </a:t>
            </a:r>
            <a:r>
              <a:rPr lang="ko-KR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ea typeface="Pretendard Medium"/>
              </a:rPr>
              <a:t>정보</a:t>
            </a:r>
            <a:r>
              <a:rPr lang="en-US" sz="2600" b="0" i="0" u="none" strike="noStrike" spc="-200">
                <a:solidFill>
                  <a:srgbClr val="FFFFFF"/>
                </a:solidFill>
                <a:highlight>
                  <a:srgbClr val="64B1D2"/>
                </a:highlight>
                <a:latin typeface="Pretendard Medium"/>
              </a:rPr>
              <a:t>       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0" y="1892300"/>
            <a:ext cx="266700" cy="30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335000" y="2667000"/>
            <a:ext cx="36195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’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모집공고일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‘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요건을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만족하는지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재확인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유형의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신청일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... (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생략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28000" y="5194300"/>
            <a:ext cx="8407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→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각각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홈택스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국민건강보험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위택스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청약홈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등에서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개별적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확인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Bold"/>
              </a:rPr>
              <a:t>필요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6300" y="6553200"/>
            <a:ext cx="7023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개정에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개정에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개정을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600" b="0" i="0" u="none" strike="noStrike" spc="-200">
                <a:solidFill>
                  <a:srgbClr val="64B1D2"/>
                </a:solidFill>
                <a:ea typeface="Pretendard Bold"/>
              </a:rPr>
              <a:t>더해서</a:t>
            </a:r>
            <a:r>
              <a:rPr lang="en-US" sz="2600" b="0" i="0" u="none" strike="noStrike" spc="-200">
                <a:solidFill>
                  <a:srgbClr val="64B1D2"/>
                </a:solidFill>
                <a:latin typeface="Pretendard Bold"/>
              </a:rPr>
              <a:t> ···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4400" y="7112000"/>
            <a:ext cx="201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5000" b="0" i="0" u="none" strike="noStrike" spc="-300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169</a:t>
            </a:r>
            <a:r>
              <a:rPr lang="ko-KR" sz="5000" b="0" i="0" u="none" strike="noStrike" spc="-300">
                <a:solidFill>
                  <a:srgbClr val="FFFFFF"/>
                </a:solidFill>
                <a:highlight>
                  <a:srgbClr val="64B1D2"/>
                </a:highlight>
                <a:ea typeface="Pretendard Bold"/>
              </a:rPr>
              <a:t>회</a:t>
            </a:r>
            <a:r>
              <a:rPr lang="en-US" sz="5000" b="0" i="0" u="none" strike="noStrike" spc="-300">
                <a:solidFill>
                  <a:srgbClr val="FFFFFF"/>
                </a:solidFill>
                <a:highlight>
                  <a:srgbClr val="64B1D2"/>
                </a:highlight>
                <a:latin typeface="Pretendard Bold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81800" y="7175500"/>
            <a:ext cx="85852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제도의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근간이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'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공급에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규칙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1978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도입된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이후로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2024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9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월까지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개정된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횟수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11700" y="8166100"/>
            <a:ext cx="1099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→ 1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년에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3~4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회꼴로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개정되는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청약을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모두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인지하고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있기에는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힘듦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기획</a:t>
            </a:r>
            <a:r>
              <a:rPr lang="en-US" sz="6000" b="0" i="0" u="none" strike="noStrike" spc="-4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배경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24400" y="57150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진입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장벽이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높은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99100" y="1917700"/>
            <a:ext cx="107188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2030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세대는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집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마련에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수요가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높고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실천력도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있지만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신청자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개인이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모집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공고마다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제도가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개정될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때마다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소요해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공부하고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조건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충족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여부를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재확인해야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상황은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걸림돌로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작용</a:t>
            </a:r>
          </a:p>
          <a:p>
            <a:pPr lvl="0" algn="l">
              <a:lnSpc>
                <a:spcPct val="114539"/>
              </a:lnSpc>
            </a:pPr>
            <a:endParaRPr lang="ko-KR" sz="26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453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청약을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처음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접하는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사회초년생의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진입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장벽에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부담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서비스</a:t>
            </a:r>
          </a:p>
          <a:p>
            <a:pPr lvl="0" algn="l">
              <a:lnSpc>
                <a:spcPct val="9960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Pretendard Black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3683000"/>
            <a:ext cx="2984500" cy="386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800" y="6388100"/>
            <a:ext cx="3124200" cy="3924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96300" y="6959600"/>
            <a:ext cx="62865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제도에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이해도는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낮으나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주택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마련에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관심이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2030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사회초년생</a:t>
            </a:r>
          </a:p>
          <a:p>
            <a:pPr marL="342900" lvl="0" indent="-342900" algn="l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복잡한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청약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제도로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획득에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어려움을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겪는</a:t>
            </a:r>
            <a:r>
              <a:rPr lang="en-US" sz="26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Pretendard Regular"/>
              </a:rPr>
              <a:t>청년층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9700" y="6083300"/>
            <a:ext cx="326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주요</a:t>
            </a:r>
            <a:r>
              <a:rPr lang="en-US" sz="2800" b="0" i="0" u="none" strike="noStrike" spc="-200">
                <a:solidFill>
                  <a:srgbClr val="64B1D2"/>
                </a:solidFill>
                <a:latin typeface="Pretendard Bold"/>
              </a:rPr>
              <a:t> </a:t>
            </a:r>
            <a:r>
              <a:rPr lang="ko-KR" sz="2800" b="0" i="0" u="none" strike="noStrike" spc="-200">
                <a:solidFill>
                  <a:srgbClr val="64B1D2"/>
                </a:solidFill>
                <a:ea typeface="Pretendard Bold"/>
              </a:rPr>
              <a:t>타겟층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3000" y="4889500"/>
            <a:ext cx="12153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청약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제도에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대한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정확한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이해를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도우며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부적격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당첨을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예방하는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Black"/>
              </a:rPr>
              <a:t>서비스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Black"/>
              </a:rPr>
              <a:t>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3733800"/>
            <a:ext cx="4953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902200" y="3733800"/>
            <a:ext cx="495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1930400"/>
            <a:ext cx="495300" cy="495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1930400"/>
            <a:ext cx="495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-200">
                <a:solidFill>
                  <a:srgbClr val="FFFFFF">
                    <a:alpha val="90980"/>
                  </a:srgbClr>
                </a:solidFill>
                <a:latin typeface="Pretendard Black"/>
              </a:rPr>
              <a:t>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400" y="6692900"/>
            <a:ext cx="3098800" cy="2336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724400" y="571500"/>
            <a:ext cx="7493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청약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가상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상담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Medium"/>
              </a:rPr>
              <a:t>서비스</a:t>
            </a:r>
            <a:r>
              <a:rPr lang="en-US" sz="5000" b="0" i="0" u="none" strike="noStrike" spc="-300">
                <a:solidFill>
                  <a:srgbClr val="64B1D2"/>
                </a:solidFill>
                <a:latin typeface="Pretendard Medium"/>
              </a:rPr>
              <a:t> </a:t>
            </a:r>
            <a:r>
              <a:rPr lang="ko-KR" sz="5000" b="0" i="0" u="none" strike="noStrike" spc="-300">
                <a:solidFill>
                  <a:srgbClr val="64B1D2"/>
                </a:solidFill>
                <a:ea typeface="Pretendard Black"/>
              </a:rPr>
              <a:t>청약이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3317</Words>
  <Application>Microsoft Office PowerPoint</Application>
  <PresentationFormat>사용자 지정</PresentationFormat>
  <Paragraphs>653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Calibri</vt:lpstr>
      <vt:lpstr>Pretendard Black</vt:lpstr>
      <vt:lpstr>Pretendard ExtraBold</vt:lpstr>
      <vt:lpstr>Pretendard Bold</vt:lpstr>
      <vt:lpstr>Pretendard Regular</vt:lpstr>
      <vt:lpstr>Pretendard Medium</vt:lpstr>
      <vt:lpstr>Pretendard SemiBold</vt:lpstr>
      <vt:lpstr>Arial</vt:lpstr>
      <vt:lpstr>Pretendard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GiBeom Park</cp:lastModifiedBy>
  <cp:revision>5</cp:revision>
  <dcterms:created xsi:type="dcterms:W3CDTF">2006-08-16T00:00:00Z</dcterms:created>
  <dcterms:modified xsi:type="dcterms:W3CDTF">2025-04-27T12:25:07Z</dcterms:modified>
</cp:coreProperties>
</file>